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9" r:id="rId5"/>
    <p:sldId id="422" r:id="rId6"/>
    <p:sldId id="425" r:id="rId7"/>
    <p:sldId id="419" r:id="rId8"/>
    <p:sldId id="369" r:id="rId9"/>
    <p:sldId id="431" r:id="rId10"/>
    <p:sldId id="420" r:id="rId11"/>
    <p:sldId id="400" r:id="rId12"/>
    <p:sldId id="432" r:id="rId13"/>
    <p:sldId id="430" r:id="rId14"/>
    <p:sldId id="403" r:id="rId15"/>
    <p:sldId id="407" r:id="rId16"/>
    <p:sldId id="402" r:id="rId17"/>
    <p:sldId id="408" r:id="rId18"/>
    <p:sldId id="433" r:id="rId19"/>
    <p:sldId id="269" r:id="rId20"/>
    <p:sldId id="427" r:id="rId21"/>
  </p:sldIdLst>
  <p:sldSz cx="9144000" cy="5143500" type="screen16x9"/>
  <p:notesSz cx="6797675" cy="9926638"/>
  <p:defaultTextStyle>
    <a:defPPr>
      <a:defRPr lang="en-US"/>
    </a:defPPr>
    <a:lvl1pPr marL="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6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8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2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2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5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FFFF"/>
    <a:srgbClr val="FF0000"/>
    <a:srgbClr val="FFFF00"/>
    <a:srgbClr val="C0392B"/>
    <a:srgbClr val="4B2C50"/>
    <a:srgbClr val="2B3D4F"/>
    <a:srgbClr val="16A085"/>
    <a:srgbClr val="9BBB59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37" autoAdjust="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94D057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D-438C-9BEB-88008DAFA18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D-438C-9BEB-88008DAFA1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D-438C-9BEB-88008DAFA18C}"/>
                </c:ext>
              </c:extLst>
            </c:dLbl>
            <c:dLbl>
              <c:idx val="1"/>
              <c:layout>
                <c:manualLayout>
                  <c:x val="-0.16424549837952709"/>
                  <c:y val="-0.147437338380953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ln w="3175"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1C9ABE5-8483-4347-8B24-2EAF93A6F082}" type="VALUE">
                      <a:rPr lang="en-US" sz="1800" smtClean="0">
                        <a:ln w="3175">
                          <a:noFill/>
                        </a:ln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rPr>
                      <a:pPr>
                        <a:defRPr sz="1800">
                          <a:ln w="3175"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en-US" sz="1800" dirty="0">
                        <a:ln w="3175">
                          <a:noFill/>
                        </a:ln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ln w="3175">
                        <a:noFill/>
                      </a:ln>
                      <a:solidFill>
                        <a:srgbClr val="C00000"/>
                      </a:solidFill>
                      <a:effectLst>
                        <a:outerShdw blurRad="50800" dist="50800" dir="5400000" algn="ctr" rotWithShape="0">
                          <a:schemeClr val="bg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ED-438C-9BEB-88008DAFA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ln w="3175">
                      <a:noFill/>
                    </a:ln>
                    <a:solidFill>
                      <a:srgbClr val="C00000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58.7</c:v>
                </c:pt>
                <c:pt idx="1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ED-438C-9BEB-88008DAFA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xfrm>
          <a:off x="403203" y="266539"/>
          <a:ext cx="7666419" cy="533419"/>
        </a:xfrm>
        <a:prstGeom prst="rect">
          <a:avLst/>
        </a:prstGeom>
        <a:gradFill rotWithShape="0">
          <a:gsLst>
            <a:gs pos="0">
              <a:srgbClr val="E9AEA9"/>
            </a:gs>
            <a:gs pos="11000">
              <a:srgbClr val="E9AEA9"/>
            </a:gs>
            <a:gs pos="95000">
              <a:srgbClr val="DD837C"/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Підтримка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найбільш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незахищених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верств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населення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зокрема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осіб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з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інвалідністю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громадян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похилого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віку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внутрішньо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переміщених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осіб</a:t>
          </a:r>
          <a:endParaRPr lang="en-US" sz="125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  <a:latin typeface="Vinnytsia Sans" panose="00000500000000000000" pitchFamily="50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solidFill>
              <a:schemeClr val="tx1"/>
            </a:solidFill>
            <a:latin typeface="Vinnytsia Sans" panose="00000500000000000000" pitchFamily="50" charset="0"/>
          </a:endParaRPr>
        </a:p>
      </dgm:t>
    </dgm:pt>
    <dgm:pt modelId="{F66099B6-DBBD-4AB0-82D2-877B80F846F7}">
      <dgm:prSet phldrT="[Text]" custT="1"/>
      <dgm:spPr>
        <a:xfrm>
          <a:off x="785436" y="1066412"/>
          <a:ext cx="7284187" cy="53341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Соціальна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підтримка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Захисників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Захисниць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України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членів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їх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сімей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родин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загиблих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демобілізованих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військовослужбовців</a:t>
          </a:r>
          <a:endParaRPr lang="en-US" sz="125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  <a:latin typeface="Vinnytsia Sans" panose="00000500000000000000" pitchFamily="50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solidFill>
              <a:schemeClr val="tx1"/>
            </a:solidFill>
            <a:latin typeface="Vinnytsia Sans" panose="00000500000000000000" pitchFamily="50" charset="0"/>
          </a:endParaRPr>
        </a:p>
      </dgm:t>
    </dgm:pt>
    <dgm:pt modelId="{EE62A4F6-4AC4-435B-990E-81A71CE8CAC7}">
      <dgm:prSet phldrT="[Text]" custT="1"/>
      <dgm:spPr>
        <a:xfrm>
          <a:off x="902750" y="1866285"/>
          <a:ext cx="7166872" cy="533419"/>
        </a:xfrm>
        <a:prstGeom prst="rect">
          <a:avLst/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Турбота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про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які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потребують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особливої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уваги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в тому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числі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–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сиріт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позбавлених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батьківського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піклування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з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багатодітних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родин,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з </a:t>
          </a:r>
          <a:r>
            <a:rPr lang="ru-RU" sz="125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інвалідністю</a:t>
          </a:r>
          <a:endParaRPr lang="en-US" sz="125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  <a:latin typeface="Vinnytsia Sans" panose="00000500000000000000" pitchFamily="50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solidFill>
              <a:schemeClr val="tx1"/>
            </a:solidFill>
            <a:latin typeface="Vinnytsia Sans" panose="00000500000000000000" pitchFamily="50" charset="0"/>
          </a:endParaRPr>
        </a:p>
      </dgm:t>
    </dgm:pt>
    <dgm:pt modelId="{E85AC1D9-2C3C-44CE-B007-D3CE1E02D79C}">
      <dgm:prSet phldrT="[Text]" custT="1"/>
      <dgm:spPr>
        <a:xfrm>
          <a:off x="902750" y="1866285"/>
          <a:ext cx="7166872" cy="533419"/>
        </a:xfr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60000"/>
                <a:lumOff val="40000"/>
              </a:schemeClr>
            </a:gs>
            <a:gs pos="100000">
              <a:schemeClr val="accent1"/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Забезпечення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безкоштовним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харчуванням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учнів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пільгових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категорій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в закладах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освіти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виплата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стипендій</a:t>
          </a:r>
          <a:endParaRPr lang="ru-RU" sz="1250" noProof="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gm:t>
    </dgm:pt>
    <dgm:pt modelId="{30BE7C61-3106-49B6-A7F6-C0F5FC592661}" type="parTrans" cxnId="{300FE9DE-5FB6-4F35-8582-993408A0B738}">
      <dgm:prSet/>
      <dgm:spPr/>
      <dgm:t>
        <a:bodyPr/>
        <a:lstStyle/>
        <a:p>
          <a:endParaRPr lang="ru-RU"/>
        </a:p>
      </dgm:t>
    </dgm:pt>
    <dgm:pt modelId="{F1E9DD35-F088-4129-B6C5-3089CE9213AE}" type="sibTrans" cxnId="{300FE9DE-5FB6-4F35-8582-993408A0B738}">
      <dgm:prSet/>
      <dgm:spPr/>
      <dgm:t>
        <a:bodyPr/>
        <a:lstStyle/>
        <a:p>
          <a:endParaRPr lang="ru-RU"/>
        </a:p>
      </dgm:t>
    </dgm:pt>
    <dgm:pt modelId="{42711CF7-7783-45E8-81C7-00DFDF46894F}">
      <dgm:prSet phldrT="[Text]" custT="1"/>
      <dgm:spPr>
        <a:xfrm>
          <a:off x="902750" y="1866285"/>
          <a:ext cx="7166872" cy="533419"/>
        </a:xfrm>
        <a:gradFill rotWithShape="0">
          <a:gsLst>
            <a:gs pos="2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60000"/>
                <a:lumOff val="40000"/>
              </a:schemeClr>
            </a:gs>
            <a:gs pos="100000">
              <a:srgbClr val="FFC000"/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Надання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медичних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послуг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пільговим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категоріям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населення</a:t>
          </a:r>
          <a:r>
            <a:rPr lang="ru-RU" sz="125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військовослужбовцям</a:t>
          </a:r>
          <a:endParaRPr lang="ru-RU" sz="1250" noProof="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gm:t>
    </dgm:pt>
    <dgm:pt modelId="{A12D6D5D-5279-4D30-9AC7-CC84DF797085}" type="parTrans" cxnId="{565C62C6-64B4-42A6-8DA2-EAEC89EFD743}">
      <dgm:prSet/>
      <dgm:spPr/>
      <dgm:t>
        <a:bodyPr/>
        <a:lstStyle/>
        <a:p>
          <a:endParaRPr lang="ru-RU"/>
        </a:p>
      </dgm:t>
    </dgm:pt>
    <dgm:pt modelId="{375741C4-30C3-4884-A8D9-95EB055330E4}" type="sibTrans" cxnId="{565C62C6-64B4-42A6-8DA2-EAEC89EFD743}">
      <dgm:prSet/>
      <dgm:spPr/>
      <dgm:t>
        <a:bodyPr/>
        <a:lstStyle/>
        <a:p>
          <a:endParaRPr lang="ru-RU"/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5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5"/>
      <dgm:spPr/>
    </dgm:pt>
    <dgm:pt modelId="{DB878059-C75B-4C49-8714-C0546122D430}" type="pres">
      <dgm:prSet presAssocID="{B9C32B05-62EA-407A-B21C-2310C7945705}" presName="dstNode" presStyleLbl="node1" presStyleIdx="0" presStyleCnt="5"/>
      <dgm:spPr/>
    </dgm:pt>
    <dgm:pt modelId="{8D646181-64B1-44F3-B79E-820234ED8D9A}" type="pres">
      <dgm:prSet presAssocID="{42D71409-67F9-455C-8C6D-716D284AAA6B}" presName="text_1" presStyleLbl="node1" presStyleIdx="0" presStyleCnt="5">
        <dgm:presLayoutVars>
          <dgm:bulletEnabled val="1"/>
        </dgm:presLayoutVars>
      </dgm:prSet>
      <dgm:spPr/>
    </dgm:pt>
    <dgm:pt modelId="{16FE1018-0C0C-41FD-9B21-42E3677ABD5E}" type="pres">
      <dgm:prSet presAssocID="{42D71409-67F9-455C-8C6D-716D284AAA6B}" presName="accent_1" presStyleCnt="0"/>
      <dgm:spPr/>
    </dgm:pt>
    <dgm:pt modelId="{544C56DA-7A18-4AE0-AEFE-8E74AD9AC001}" type="pres">
      <dgm:prSet presAssocID="{42D71409-67F9-455C-8C6D-716D284AAA6B}" presName="accentRepeatNode" presStyleLbl="solidFgAcc1" presStyleIdx="0" presStyleCnt="5"/>
      <dgm:spPr>
        <a:xfrm>
          <a:off x="69816" y="199861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DD837C"/>
          </a:solidFill>
          <a:prstDash val="solid"/>
          <a:miter lim="800000"/>
        </a:ln>
        <a:effectLst/>
      </dgm:spPr>
    </dgm:pt>
    <dgm:pt modelId="{8F3A0944-0833-4AE3-B541-584BBF5AC8CD}" type="pres">
      <dgm:prSet presAssocID="{F66099B6-DBBD-4AB0-82D2-877B80F846F7}" presName="text_2" presStyleLbl="node1" presStyleIdx="1" presStyleCnt="5">
        <dgm:presLayoutVars>
          <dgm:bulletEnabled val="1"/>
        </dgm:presLayoutVars>
      </dgm:prSet>
      <dgm:spPr/>
    </dgm:pt>
    <dgm:pt modelId="{50571C53-9DF4-473F-B46D-5657433AA0A4}" type="pres">
      <dgm:prSet presAssocID="{F66099B6-DBBD-4AB0-82D2-877B80F846F7}" presName="accent_2" presStyleCnt="0"/>
      <dgm:spPr/>
    </dgm:pt>
    <dgm:pt modelId="{347CF1D6-54F1-4597-8009-9D2342388E1B}" type="pres">
      <dgm:prSet presAssocID="{F66099B6-DBBD-4AB0-82D2-877B80F846F7}" presName="accentRepeatNode" presStyleLbl="solidFgAcc1" presStyleIdx="1" presStyleCnt="5"/>
      <dgm:spPr>
        <a:xfrm>
          <a:off x="452048" y="999734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3729E07-5E2C-4312-B070-C0FADAC3D673}" type="pres">
      <dgm:prSet presAssocID="{EE62A4F6-4AC4-435B-990E-81A71CE8CAC7}" presName="text_3" presStyleLbl="node1" presStyleIdx="2" presStyleCnt="5">
        <dgm:presLayoutVars>
          <dgm:bulletEnabled val="1"/>
        </dgm:presLayoutVars>
      </dgm:prSet>
      <dgm:spPr/>
    </dgm:pt>
    <dgm:pt modelId="{C8676676-3D75-4EE2-BE3B-CB3EFDE7F23C}" type="pres">
      <dgm:prSet presAssocID="{EE62A4F6-4AC4-435B-990E-81A71CE8CAC7}" presName="accent_3" presStyleCnt="0"/>
      <dgm:spPr/>
    </dgm:pt>
    <dgm:pt modelId="{44975C73-AAC4-428F-9E94-FD89BF6A9C3D}" type="pres">
      <dgm:prSet presAssocID="{EE62A4F6-4AC4-435B-990E-81A71CE8CAC7}" presName="accentRepeatNode" presStyleLbl="solidFgAcc1" presStyleIdx="2" presStyleCnt="5"/>
      <dgm:spPr>
        <a:xfrm>
          <a:off x="569363" y="1799607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F39C1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CF943CD-753B-41FA-A8D0-AAE39B7328C5}" type="pres">
      <dgm:prSet presAssocID="{E85AC1D9-2C3C-44CE-B007-D3CE1E02D79C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B254DCFD-DD04-463D-BA30-40F4FB28E913}" type="pres">
      <dgm:prSet presAssocID="{E85AC1D9-2C3C-44CE-B007-D3CE1E02D79C}" presName="accent_4" presStyleCnt="0"/>
      <dgm:spPr/>
    </dgm:pt>
    <dgm:pt modelId="{8D61E189-89FE-45E9-ACAC-193E75CAFAF6}" type="pres">
      <dgm:prSet presAssocID="{E85AC1D9-2C3C-44CE-B007-D3CE1E02D79C}" presName="accentRepeatNode" presStyleLbl="solidFgAcc1" presStyleIdx="3" presStyleCnt="5"/>
      <dgm:spPr/>
    </dgm:pt>
    <dgm:pt modelId="{831827A6-529C-40D7-8C09-AF516B210769}" type="pres">
      <dgm:prSet presAssocID="{42711CF7-7783-45E8-81C7-00DFDF46894F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5B560F9E-39FE-49D3-A339-E97A89A7384E}" type="pres">
      <dgm:prSet presAssocID="{42711CF7-7783-45E8-81C7-00DFDF46894F}" presName="accent_5" presStyleCnt="0"/>
      <dgm:spPr/>
    </dgm:pt>
    <dgm:pt modelId="{465ECF91-5B7F-45A1-9C1A-A65E92013AA2}" type="pres">
      <dgm:prSet presAssocID="{42711CF7-7783-45E8-81C7-00DFDF46894F}" presName="accentRepeatNode" presStyleLbl="solidFgAcc1" presStyleIdx="4" presStyleCnt="5"/>
      <dgm:spPr>
        <a:ln>
          <a:solidFill>
            <a:srgbClr val="FFC000"/>
          </a:solidFill>
        </a:ln>
      </dgm:spPr>
    </dgm:pt>
  </dgm:ptLst>
  <dgm:cxnLst>
    <dgm:cxn modelId="{90D12013-CE06-42FF-98DD-D6A3C2BAF930}" type="presOf" srcId="{F66099B6-DBBD-4AB0-82D2-877B80F846F7}" destId="{8F3A0944-0833-4AE3-B541-584BBF5AC8CD}" srcOrd="0" destOrd="0" presId="urn:microsoft.com/office/officeart/2008/layout/VerticalCurvedList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2EFFDC63-D328-4C0D-B21F-6A7B35F0F0DB}" type="presOf" srcId="{E85AC1D9-2C3C-44CE-B007-D3CE1E02D79C}" destId="{BCF943CD-753B-41FA-A8D0-AAE39B7328C5}" srcOrd="0" destOrd="0" presId="urn:microsoft.com/office/officeart/2008/layout/VerticalCurvedList"/>
    <dgm:cxn modelId="{2BCDAE55-D66F-4AB9-88F6-F7AD76BD49B0}" type="presOf" srcId="{42D71409-67F9-455C-8C6D-716D284AAA6B}" destId="{8D646181-64B1-44F3-B79E-820234ED8D9A}" srcOrd="0" destOrd="0" presId="urn:microsoft.com/office/officeart/2008/layout/VerticalCurvedList"/>
    <dgm:cxn modelId="{D6B6ECA5-C880-42F8-86DD-30F59E4D84D1}" type="presOf" srcId="{478B7D3C-9FB4-4BC6-90AC-49960560DECD}" destId="{03528F53-765E-4B98-B8BD-0BE89D28EBCA}" srcOrd="0" destOrd="0" presId="urn:microsoft.com/office/officeart/2008/layout/VerticalCurvedList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C5CC80B1-2FAC-4176-B5FE-31BC89A742B2}" type="presOf" srcId="{EE62A4F6-4AC4-435B-990E-81A71CE8CAC7}" destId="{63729E07-5E2C-4312-B070-C0FADAC3D673}" srcOrd="0" destOrd="0" presId="urn:microsoft.com/office/officeart/2008/layout/VerticalCurvedList"/>
    <dgm:cxn modelId="{DB5C87B6-FE9A-46E8-BCC1-B11D82E564EE}" type="presOf" srcId="{B9C32B05-62EA-407A-B21C-2310C7945705}" destId="{1E8F13C1-7BD6-4379-90DF-643F2560C4CD}" srcOrd="0" destOrd="0" presId="urn:microsoft.com/office/officeart/2008/layout/VerticalCurvedList"/>
    <dgm:cxn modelId="{565C62C6-64B4-42A6-8DA2-EAEC89EFD743}" srcId="{B9C32B05-62EA-407A-B21C-2310C7945705}" destId="{42711CF7-7783-45E8-81C7-00DFDF46894F}" srcOrd="4" destOrd="0" parTransId="{A12D6D5D-5279-4D30-9AC7-CC84DF797085}" sibTransId="{375741C4-30C3-4884-A8D9-95EB055330E4}"/>
    <dgm:cxn modelId="{300FE9DE-5FB6-4F35-8582-993408A0B738}" srcId="{B9C32B05-62EA-407A-B21C-2310C7945705}" destId="{E85AC1D9-2C3C-44CE-B007-D3CE1E02D79C}" srcOrd="3" destOrd="0" parTransId="{30BE7C61-3106-49B6-A7F6-C0F5FC592661}" sibTransId="{F1E9DD35-F088-4129-B6C5-3089CE9213AE}"/>
    <dgm:cxn modelId="{0A33E5E8-781F-4028-BF17-88C71B900DE6}" type="presOf" srcId="{42711CF7-7783-45E8-81C7-00DFDF46894F}" destId="{831827A6-529C-40D7-8C09-AF516B210769}" srcOrd="0" destOrd="0" presId="urn:microsoft.com/office/officeart/2008/layout/VerticalCurvedList"/>
    <dgm:cxn modelId="{735DFA9E-EBC1-43AF-BB3F-C393CACECE43}" type="presParOf" srcId="{1E8F13C1-7BD6-4379-90DF-643F2560C4CD}" destId="{97B62193-5952-451C-A032-24B3B2EA3076}" srcOrd="0" destOrd="0" presId="urn:microsoft.com/office/officeart/2008/layout/VerticalCurvedList"/>
    <dgm:cxn modelId="{71A33D19-1A79-47CB-9A2E-F3EA05F25BD4}" type="presParOf" srcId="{97B62193-5952-451C-A032-24B3B2EA3076}" destId="{ACC3C5BE-DE92-4A51-9D55-C62DF2A7C110}" srcOrd="0" destOrd="0" presId="urn:microsoft.com/office/officeart/2008/layout/VerticalCurvedList"/>
    <dgm:cxn modelId="{75CD8882-FE11-4B50-94E6-9DC47B87A967}" type="presParOf" srcId="{ACC3C5BE-DE92-4A51-9D55-C62DF2A7C110}" destId="{087F8878-175B-4FF0-8F99-C36FEC8A8C64}" srcOrd="0" destOrd="0" presId="urn:microsoft.com/office/officeart/2008/layout/VerticalCurvedList"/>
    <dgm:cxn modelId="{B79E0985-28AE-4F10-B524-CCFFCC1A42DF}" type="presParOf" srcId="{ACC3C5BE-DE92-4A51-9D55-C62DF2A7C110}" destId="{03528F53-765E-4B98-B8BD-0BE89D28EBCA}" srcOrd="1" destOrd="0" presId="urn:microsoft.com/office/officeart/2008/layout/VerticalCurvedList"/>
    <dgm:cxn modelId="{C31806C3-2223-4D77-B59A-318DD1ECE0D4}" type="presParOf" srcId="{ACC3C5BE-DE92-4A51-9D55-C62DF2A7C110}" destId="{F94C0A50-7625-413B-8873-F6B17D2D8196}" srcOrd="2" destOrd="0" presId="urn:microsoft.com/office/officeart/2008/layout/VerticalCurvedList"/>
    <dgm:cxn modelId="{E8109DF2-CDDF-4420-82F7-5618CDA571EE}" type="presParOf" srcId="{ACC3C5BE-DE92-4A51-9D55-C62DF2A7C110}" destId="{DB878059-C75B-4C49-8714-C0546122D430}" srcOrd="3" destOrd="0" presId="urn:microsoft.com/office/officeart/2008/layout/VerticalCurvedList"/>
    <dgm:cxn modelId="{B85A23DC-9BE5-4F09-A187-742796A62060}" type="presParOf" srcId="{97B62193-5952-451C-A032-24B3B2EA3076}" destId="{8D646181-64B1-44F3-B79E-820234ED8D9A}" srcOrd="1" destOrd="0" presId="urn:microsoft.com/office/officeart/2008/layout/VerticalCurvedList"/>
    <dgm:cxn modelId="{7EE95588-427F-4D91-B595-1AB2F42E4D51}" type="presParOf" srcId="{97B62193-5952-451C-A032-24B3B2EA3076}" destId="{16FE1018-0C0C-41FD-9B21-42E3677ABD5E}" srcOrd="2" destOrd="0" presId="urn:microsoft.com/office/officeart/2008/layout/VerticalCurvedList"/>
    <dgm:cxn modelId="{FC60DE81-43AB-43A2-8A79-C8BEECAC1A17}" type="presParOf" srcId="{16FE1018-0C0C-41FD-9B21-42E3677ABD5E}" destId="{544C56DA-7A18-4AE0-AEFE-8E74AD9AC001}" srcOrd="0" destOrd="0" presId="urn:microsoft.com/office/officeart/2008/layout/VerticalCurvedList"/>
    <dgm:cxn modelId="{A14F8BD2-9616-4286-AF32-62E214E1986B}" type="presParOf" srcId="{97B62193-5952-451C-A032-24B3B2EA3076}" destId="{8F3A0944-0833-4AE3-B541-584BBF5AC8CD}" srcOrd="3" destOrd="0" presId="urn:microsoft.com/office/officeart/2008/layout/VerticalCurvedList"/>
    <dgm:cxn modelId="{4A3BF7DD-FEA7-4266-994B-4C213B8AD202}" type="presParOf" srcId="{97B62193-5952-451C-A032-24B3B2EA3076}" destId="{50571C53-9DF4-473F-B46D-5657433AA0A4}" srcOrd="4" destOrd="0" presId="urn:microsoft.com/office/officeart/2008/layout/VerticalCurvedList"/>
    <dgm:cxn modelId="{7661120E-98B5-4901-AF3B-BD591E54ACAC}" type="presParOf" srcId="{50571C53-9DF4-473F-B46D-5657433AA0A4}" destId="{347CF1D6-54F1-4597-8009-9D2342388E1B}" srcOrd="0" destOrd="0" presId="urn:microsoft.com/office/officeart/2008/layout/VerticalCurvedList"/>
    <dgm:cxn modelId="{2795B349-A61C-4FB7-B16D-AAF19890B643}" type="presParOf" srcId="{97B62193-5952-451C-A032-24B3B2EA3076}" destId="{63729E07-5E2C-4312-B070-C0FADAC3D673}" srcOrd="5" destOrd="0" presId="urn:microsoft.com/office/officeart/2008/layout/VerticalCurvedList"/>
    <dgm:cxn modelId="{02B0CBE4-78A8-46C5-9373-BBD313CECAFD}" type="presParOf" srcId="{97B62193-5952-451C-A032-24B3B2EA3076}" destId="{C8676676-3D75-4EE2-BE3B-CB3EFDE7F23C}" srcOrd="6" destOrd="0" presId="urn:microsoft.com/office/officeart/2008/layout/VerticalCurvedList"/>
    <dgm:cxn modelId="{00D9A951-980D-418D-8E67-BAE52F730C07}" type="presParOf" srcId="{C8676676-3D75-4EE2-BE3B-CB3EFDE7F23C}" destId="{44975C73-AAC4-428F-9E94-FD89BF6A9C3D}" srcOrd="0" destOrd="0" presId="urn:microsoft.com/office/officeart/2008/layout/VerticalCurvedList"/>
    <dgm:cxn modelId="{E8047677-AB19-4582-A123-CBD832A33D7F}" type="presParOf" srcId="{97B62193-5952-451C-A032-24B3B2EA3076}" destId="{BCF943CD-753B-41FA-A8D0-AAE39B7328C5}" srcOrd="7" destOrd="0" presId="urn:microsoft.com/office/officeart/2008/layout/VerticalCurvedList"/>
    <dgm:cxn modelId="{45F1E085-6CFD-44BF-A17A-6D332CCCBACD}" type="presParOf" srcId="{97B62193-5952-451C-A032-24B3B2EA3076}" destId="{B254DCFD-DD04-463D-BA30-40F4FB28E913}" srcOrd="8" destOrd="0" presId="urn:microsoft.com/office/officeart/2008/layout/VerticalCurvedList"/>
    <dgm:cxn modelId="{2728355A-B34B-4A9E-AF55-727B8C8EEFBF}" type="presParOf" srcId="{B254DCFD-DD04-463D-BA30-40F4FB28E913}" destId="{8D61E189-89FE-45E9-ACAC-193E75CAFAF6}" srcOrd="0" destOrd="0" presId="urn:microsoft.com/office/officeart/2008/layout/VerticalCurvedList"/>
    <dgm:cxn modelId="{DB806D33-C4AF-4BD7-AF5D-2E632968D264}" type="presParOf" srcId="{97B62193-5952-451C-A032-24B3B2EA3076}" destId="{831827A6-529C-40D7-8C09-AF516B210769}" srcOrd="9" destOrd="0" presId="urn:microsoft.com/office/officeart/2008/layout/VerticalCurvedList"/>
    <dgm:cxn modelId="{49A6C0B0-8E78-4732-9640-9A1C575D533B}" type="presParOf" srcId="{97B62193-5952-451C-A032-24B3B2EA3076}" destId="{5B560F9E-39FE-49D3-A339-E97A89A7384E}" srcOrd="10" destOrd="0" presId="urn:microsoft.com/office/officeart/2008/layout/VerticalCurvedList"/>
    <dgm:cxn modelId="{75744ABD-AC83-4C10-850B-53A73C689D45}" type="presParOf" srcId="{5B560F9E-39FE-49D3-A339-E97A89A7384E}" destId="{465ECF91-5B7F-45A1-9C1A-A65E92013AA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4131577" y="-634056"/>
          <a:ext cx="4923093" cy="4923093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46181-64B1-44F3-B79E-820234ED8D9A}">
      <dsp:nvSpPr>
        <dsp:cNvPr id="0" name=""/>
        <dsp:cNvSpPr/>
      </dsp:nvSpPr>
      <dsp:spPr>
        <a:xfrm>
          <a:off x="346742" y="228363"/>
          <a:ext cx="8038494" cy="457018"/>
        </a:xfrm>
        <a:prstGeom prst="rect">
          <a:avLst/>
        </a:prstGeom>
        <a:gradFill rotWithShape="0">
          <a:gsLst>
            <a:gs pos="0">
              <a:srgbClr val="E9AEA9"/>
            </a:gs>
            <a:gs pos="11000">
              <a:srgbClr val="E9AEA9"/>
            </a:gs>
            <a:gs pos="95000">
              <a:srgbClr val="DD837C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59" tIns="33020" rIns="33020" bIns="33020" numCol="1" spcCol="1270" anchor="ctr" anchorCtr="0">
          <a:noAutofit/>
        </a:bodyPr>
        <a:lstStyle/>
        <a:p>
          <a:pPr marL="0" lvl="0" indent="0" algn="l" defTabSz="5556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Підтримка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найбільш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незахищених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верств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населення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зокрема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осіб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з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інвалідністю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громадян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похилого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віку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внутрішньо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переміщених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осіб</a:t>
          </a:r>
          <a:endParaRPr lang="en-US" sz="1250" kern="120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sp:txBody>
      <dsp:txXfrm>
        <a:off x="346742" y="228363"/>
        <a:ext cx="8038494" cy="457018"/>
      </dsp:txXfrm>
    </dsp:sp>
    <dsp:sp modelId="{544C56DA-7A18-4AE0-AEFE-8E74AD9AC001}">
      <dsp:nvSpPr>
        <dsp:cNvPr id="0" name=""/>
        <dsp:cNvSpPr/>
      </dsp:nvSpPr>
      <dsp:spPr>
        <a:xfrm>
          <a:off x="61105" y="171235"/>
          <a:ext cx="571273" cy="5712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DD83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A0944-0833-4AE3-B541-584BBF5AC8CD}">
      <dsp:nvSpPr>
        <dsp:cNvPr id="0" name=""/>
        <dsp:cNvSpPr/>
      </dsp:nvSpPr>
      <dsp:spPr>
        <a:xfrm>
          <a:off x="674228" y="913671"/>
          <a:ext cx="7711007" cy="457018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59" tIns="33020" rIns="33020" bIns="33020" numCol="1" spcCol="1270" anchor="ctr" anchorCtr="0">
          <a:noAutofit/>
        </a:bodyPr>
        <a:lstStyle/>
        <a:p>
          <a:pPr marL="0" lvl="0" indent="0" algn="l" defTabSz="5556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Соціальна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підтримка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Захисників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Захисниць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України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членів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їх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сімей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родин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загиблих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демобілізованих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військовослужбовців</a:t>
          </a:r>
          <a:endParaRPr lang="en-US" sz="1250" kern="120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sp:txBody>
      <dsp:txXfrm>
        <a:off x="674228" y="913671"/>
        <a:ext cx="7711007" cy="457018"/>
      </dsp:txXfrm>
    </dsp:sp>
    <dsp:sp modelId="{347CF1D6-54F1-4597-8009-9D2342388E1B}">
      <dsp:nvSpPr>
        <dsp:cNvPr id="0" name=""/>
        <dsp:cNvSpPr/>
      </dsp:nvSpPr>
      <dsp:spPr>
        <a:xfrm>
          <a:off x="388591" y="856544"/>
          <a:ext cx="571273" cy="5712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29E07-5E2C-4312-B070-C0FADAC3D673}">
      <dsp:nvSpPr>
        <dsp:cNvPr id="0" name=""/>
        <dsp:cNvSpPr/>
      </dsp:nvSpPr>
      <dsp:spPr>
        <a:xfrm>
          <a:off x="774740" y="1598980"/>
          <a:ext cx="7610496" cy="457018"/>
        </a:xfrm>
        <a:prstGeom prst="rect">
          <a:avLst/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59" tIns="33020" rIns="33020" bIns="33020" numCol="1" spcCol="1270" anchor="ctr" anchorCtr="0">
          <a:noAutofit/>
        </a:bodyPr>
        <a:lstStyle/>
        <a:p>
          <a:pPr marL="0" lvl="0" indent="0" algn="l" defTabSz="5556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Турбота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про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які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потребують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особливої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уваги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в тому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числі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–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сиріт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позбавлених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батьківського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піклування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з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багатодітних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родин,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з </a:t>
          </a:r>
          <a:r>
            <a:rPr lang="ru-RU" sz="1250" kern="120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інвалідністю</a:t>
          </a:r>
          <a:endParaRPr lang="en-US" sz="1250" kern="120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sp:txBody>
      <dsp:txXfrm>
        <a:off x="774740" y="1598980"/>
        <a:ext cx="7610496" cy="457018"/>
      </dsp:txXfrm>
    </dsp:sp>
    <dsp:sp modelId="{44975C73-AAC4-428F-9E94-FD89BF6A9C3D}">
      <dsp:nvSpPr>
        <dsp:cNvPr id="0" name=""/>
        <dsp:cNvSpPr/>
      </dsp:nvSpPr>
      <dsp:spPr>
        <a:xfrm>
          <a:off x="489103" y="1541853"/>
          <a:ext cx="571273" cy="5712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F39C1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43CD-753B-41FA-A8D0-AAE39B7328C5}">
      <dsp:nvSpPr>
        <dsp:cNvPr id="0" name=""/>
        <dsp:cNvSpPr/>
      </dsp:nvSpPr>
      <dsp:spPr>
        <a:xfrm>
          <a:off x="674228" y="2284289"/>
          <a:ext cx="7711007" cy="457018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60000"/>
                <a:lumOff val="40000"/>
              </a:schemeClr>
            </a:gs>
            <a:gs pos="100000">
              <a:schemeClr val="accent1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59" tIns="33020" rIns="33020" bIns="33020" numCol="1" spcCol="1270" anchor="ctr" anchorCtr="0">
          <a:noAutofit/>
        </a:bodyPr>
        <a:lstStyle/>
        <a:p>
          <a:pPr marL="0" lvl="0" indent="0" algn="l" defTabSz="5556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Забезпечення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безкоштовним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харчуванням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дітей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учнів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пільгових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категорій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в закладах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освіти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,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виплата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стипендій</a:t>
          </a:r>
          <a:endParaRPr lang="ru-RU" sz="1250" kern="1200" noProof="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sp:txBody>
      <dsp:txXfrm>
        <a:off x="674228" y="2284289"/>
        <a:ext cx="7711007" cy="457018"/>
      </dsp:txXfrm>
    </dsp:sp>
    <dsp:sp modelId="{8D61E189-89FE-45E9-ACAC-193E75CAFAF6}">
      <dsp:nvSpPr>
        <dsp:cNvPr id="0" name=""/>
        <dsp:cNvSpPr/>
      </dsp:nvSpPr>
      <dsp:spPr>
        <a:xfrm>
          <a:off x="388591" y="2227162"/>
          <a:ext cx="571273" cy="571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827A6-529C-40D7-8C09-AF516B210769}">
      <dsp:nvSpPr>
        <dsp:cNvPr id="0" name=""/>
        <dsp:cNvSpPr/>
      </dsp:nvSpPr>
      <dsp:spPr>
        <a:xfrm>
          <a:off x="346742" y="2969598"/>
          <a:ext cx="8038494" cy="457018"/>
        </a:xfrm>
        <a:prstGeom prst="rect">
          <a:avLst/>
        </a:prstGeom>
        <a:gradFill rotWithShape="0">
          <a:gsLst>
            <a:gs pos="2000">
              <a:schemeClr val="accent4">
                <a:lumMod val="60000"/>
                <a:lumOff val="40000"/>
              </a:schemeClr>
            </a:gs>
            <a:gs pos="33000">
              <a:schemeClr val="accent4">
                <a:lumMod val="60000"/>
                <a:lumOff val="40000"/>
              </a:schemeClr>
            </a:gs>
            <a:gs pos="100000">
              <a:srgbClr val="FFC0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59" tIns="33020" rIns="33020" bIns="33020" numCol="1" spcCol="1270" anchor="ctr" anchorCtr="0">
          <a:noAutofit/>
        </a:bodyPr>
        <a:lstStyle/>
        <a:p>
          <a:pPr marL="0" lvl="0" indent="0" algn="l" defTabSz="5556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Надання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медичних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послуг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пільговим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категоріям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населення</a:t>
          </a:r>
          <a:r>
            <a:rPr lang="ru-RU" sz="125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 та </a:t>
          </a:r>
          <a:r>
            <a:rPr lang="ru-RU" sz="1250" kern="1200" noProof="0" dirty="0" err="1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rPr>
            <a:t>військовослужбовцям</a:t>
          </a:r>
          <a:endParaRPr lang="ru-RU" sz="1250" kern="1200" noProof="0" dirty="0">
            <a:solidFill>
              <a:schemeClr val="tx1"/>
            </a:solidFill>
            <a:latin typeface="Vinnytsia Sans" panose="00000500000000000000" pitchFamily="50" charset="0"/>
            <a:ea typeface="+mn-ea"/>
            <a:cs typeface="+mn-cs"/>
          </a:endParaRPr>
        </a:p>
      </dsp:txBody>
      <dsp:txXfrm>
        <a:off x="346742" y="2969598"/>
        <a:ext cx="8038494" cy="457018"/>
      </dsp:txXfrm>
    </dsp:sp>
    <dsp:sp modelId="{465ECF91-5B7F-45A1-9C1A-A65E92013AA2}">
      <dsp:nvSpPr>
        <dsp:cNvPr id="0" name=""/>
        <dsp:cNvSpPr/>
      </dsp:nvSpPr>
      <dsp:spPr>
        <a:xfrm>
          <a:off x="61105" y="2912470"/>
          <a:ext cx="571273" cy="571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0.69416</cdr:x>
      <cdr:y>0.03542</cdr:y>
    </cdr:from>
    <cdr:to>
      <cdr:x>1</cdr:x>
      <cdr:y>0.23225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535D4761-0E19-FB88-7F80-55856D2D81D2}"/>
            </a:ext>
          </a:extLst>
        </cdr:cNvPr>
        <cdr:cNvCxnSpPr/>
      </cdr:nvCxnSpPr>
      <cdr:spPr>
        <a:xfrm xmlns:a="http://schemas.openxmlformats.org/drawingml/2006/main" flipV="1">
          <a:off x="2764681" y="125115"/>
          <a:ext cx="1218107" cy="6952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25C5-7578-4BB0-A64B-460C56928A1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2322-6972-4806-AD68-58165845C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5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814A-3F3D-48E1-99D1-710B69172B70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DDD12-AFDC-4FBA-B157-D486ABD8B4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73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9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9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8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3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8" algn="l" defTabSz="9143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45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3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50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394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32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4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0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90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13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51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55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21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24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09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DD12-AFDC-4FBA-B157-D486ABD8B4F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54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0" y="0"/>
            <a:ext cx="9144000" cy="3851856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97"/>
            <a:ext cx="9135024" cy="514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8" y="3898058"/>
            <a:ext cx="1620093" cy="1080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3" y="1171980"/>
            <a:ext cx="813095" cy="812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9"/>
          <a:stretch/>
        </p:blipFill>
        <p:spPr>
          <a:xfrm>
            <a:off x="3905" y="2202289"/>
            <a:ext cx="429095" cy="844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01" y="-46198"/>
            <a:ext cx="598869" cy="5988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5"/>
          <a:stretch/>
        </p:blipFill>
        <p:spPr>
          <a:xfrm>
            <a:off x="1397054" y="4750098"/>
            <a:ext cx="787321" cy="3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0" y="1294317"/>
            <a:ext cx="9144000" cy="3851856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4"/>
          <a:stretch/>
        </p:blipFill>
        <p:spPr>
          <a:xfrm>
            <a:off x="8976" y="1296518"/>
            <a:ext cx="9135024" cy="3848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8" y="118127"/>
            <a:ext cx="1620093" cy="1080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3" y="2466303"/>
            <a:ext cx="813095" cy="812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9"/>
          <a:stretch/>
        </p:blipFill>
        <p:spPr>
          <a:xfrm>
            <a:off x="3905" y="2923500"/>
            <a:ext cx="429095" cy="844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57" y="-46198"/>
            <a:ext cx="598869" cy="5988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5"/>
          <a:stretch/>
        </p:blipFill>
        <p:spPr>
          <a:xfrm>
            <a:off x="4069407" y="4750098"/>
            <a:ext cx="787321" cy="3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6729213" y="0"/>
            <a:ext cx="2414789" cy="5143500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6" y="3788606"/>
            <a:ext cx="1620093" cy="1080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" y="0"/>
            <a:ext cx="9138926" cy="5143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59" y="3136005"/>
            <a:ext cx="813095" cy="812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57" y="-46198"/>
            <a:ext cx="598869" cy="598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5"/>
          <a:stretch/>
        </p:blipFill>
        <p:spPr>
          <a:xfrm>
            <a:off x="4069407" y="4750098"/>
            <a:ext cx="787321" cy="395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9"/>
          <a:stretch/>
        </p:blipFill>
        <p:spPr>
          <a:xfrm>
            <a:off x="3905" y="2923500"/>
            <a:ext cx="429095" cy="8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0" y="2569338"/>
            <a:ext cx="9144000" cy="2574165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8" y="118127"/>
            <a:ext cx="1620093" cy="1080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4"/>
          <a:stretch/>
        </p:blipFill>
        <p:spPr>
          <a:xfrm>
            <a:off x="8976" y="2577967"/>
            <a:ext cx="9135024" cy="2560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23" y="3768264"/>
            <a:ext cx="813095" cy="812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9"/>
          <a:stretch/>
        </p:blipFill>
        <p:spPr>
          <a:xfrm>
            <a:off x="8979" y="920835"/>
            <a:ext cx="429095" cy="8447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26" y="2207604"/>
            <a:ext cx="598869" cy="598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5"/>
          <a:stretch/>
        </p:blipFill>
        <p:spPr>
          <a:xfrm>
            <a:off x="2948945" y="4752288"/>
            <a:ext cx="787321" cy="3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"/>
          <a:stretch/>
        </p:blipFill>
        <p:spPr>
          <a:xfrm>
            <a:off x="-1" y="-1"/>
            <a:ext cx="9144001" cy="5132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83" y="4153434"/>
            <a:ext cx="813095" cy="812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" r="1"/>
          <a:stretch/>
        </p:blipFill>
        <p:spPr>
          <a:xfrm>
            <a:off x="3664041" y="3232594"/>
            <a:ext cx="858000" cy="84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3" y="3"/>
            <a:ext cx="598869" cy="598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5" b="3962"/>
          <a:stretch/>
        </p:blipFill>
        <p:spPr>
          <a:xfrm>
            <a:off x="1" y="1034542"/>
            <a:ext cx="406538" cy="7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9138926" cy="5143500"/>
          </a:xfrm>
          <a:prstGeom prst="rect">
            <a:avLst/>
          </a:prstGeom>
        </p:spPr>
      </p:pic>
      <p:sp>
        <p:nvSpPr>
          <p:cNvPr id="7" name="Прямокутник 6"/>
          <p:cNvSpPr/>
          <p:nvPr userDrawn="1"/>
        </p:nvSpPr>
        <p:spPr>
          <a:xfrm>
            <a:off x="0" y="1"/>
            <a:ext cx="9144000" cy="1275008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4269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0" y="1"/>
            <a:ext cx="9144000" cy="1275008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4091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9138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29E-E3A8-4204-BDEE-0798EB9DD63B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4FE4-04C3-4447-A1BC-794AC5E9B3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microsoft.com/office/2007/relationships/hdphoto" Target="../media/hdphoto2.wdp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/>
        </p:blipFill>
        <p:spPr>
          <a:xfrm>
            <a:off x="-6485" y="2691321"/>
            <a:ext cx="1280992" cy="16303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442B26C-7E52-4C6E-922B-E0AD578CC30D}"/>
              </a:ext>
            </a:extLst>
          </p:cNvPr>
          <p:cNvSpPr/>
          <p:nvPr/>
        </p:nvSpPr>
        <p:spPr>
          <a:xfrm>
            <a:off x="6786696" y="117448"/>
            <a:ext cx="2191966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7F48F-B830-4331-8FDC-435716626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/>
          <a:stretch/>
        </p:blipFill>
        <p:spPr>
          <a:xfrm>
            <a:off x="7573086" y="0"/>
            <a:ext cx="1565071" cy="1365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068" y="665251"/>
            <a:ext cx="8284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Vinnytsia Serif" panose="00000500000000000000" pitchFamily="50" charset="0"/>
              </a:rPr>
              <a:t>Основні показники виконання </a:t>
            </a:r>
          </a:p>
          <a:p>
            <a:pPr algn="ctr"/>
            <a:r>
              <a:rPr lang="uk-UA" sz="3200" dirty="0">
                <a:latin typeface="Vinnytsia Serif" panose="00000500000000000000" pitchFamily="50" charset="0"/>
              </a:rPr>
              <a:t>БЮДЖЕТУ</a:t>
            </a:r>
          </a:p>
          <a:p>
            <a:pPr algn="ctr"/>
            <a:r>
              <a:rPr lang="uk-UA" sz="3200" dirty="0">
                <a:latin typeface="Vinnytsia Serif" panose="00000500000000000000" pitchFamily="50" charset="0"/>
              </a:rPr>
              <a:t>Вінницької міської територіальної громади </a:t>
            </a:r>
          </a:p>
          <a:p>
            <a:pPr algn="ctr"/>
            <a:r>
              <a:rPr lang="uk-UA" sz="3200" dirty="0">
                <a:latin typeface="Vinnytsia Serif" panose="00000500000000000000" pitchFamily="50" charset="0"/>
              </a:rPr>
              <a:t>за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10 місяців  2024 року</a:t>
            </a:r>
          </a:p>
        </p:txBody>
      </p:sp>
    </p:spTree>
    <p:extLst>
      <p:ext uri="{BB962C8B-B14F-4D97-AF65-F5344CB8AC3E}">
        <p14:creationId xmlns:p14="http://schemas.microsoft.com/office/powerpoint/2010/main" val="233217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37">
            <a:extLst>
              <a:ext uri="{FF2B5EF4-FFF2-40B4-BE49-F238E27FC236}">
                <a16:creationId xmlns:a16="http://schemas.microsoft.com/office/drawing/2014/main" id="{6BB7DDDC-EA2B-4163-A6BA-86F1D15F81DC}"/>
              </a:ext>
            </a:extLst>
          </p:cNvPr>
          <p:cNvSpPr/>
          <p:nvPr/>
        </p:nvSpPr>
        <p:spPr>
          <a:xfrm>
            <a:off x="3808868" y="2365516"/>
            <a:ext cx="1476000" cy="147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AC5785-4907-4B46-91E6-00B08FDF38F7}"/>
              </a:ext>
            </a:extLst>
          </p:cNvPr>
          <p:cNvSpPr txBox="1"/>
          <p:nvPr/>
        </p:nvSpPr>
        <p:spPr>
          <a:xfrm>
            <a:off x="3699483" y="2492599"/>
            <a:ext cx="171566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914354"/>
            <a:r>
              <a:rPr lang="uk-UA" sz="4400" b="1" kern="0" dirty="0">
                <a:solidFill>
                  <a:srgbClr val="C00000"/>
                </a:solidFill>
              </a:rPr>
              <a:t>279,5</a:t>
            </a:r>
          </a:p>
          <a:p>
            <a:pPr lvl="0" algn="ctr" defTabSz="914354"/>
            <a:r>
              <a:rPr lang="uk-UA" sz="2300" b="1" kern="0" dirty="0" err="1">
                <a:solidFill>
                  <a:srgbClr val="C00000"/>
                </a:solidFill>
              </a:rPr>
              <a:t>млн.грн</a:t>
            </a:r>
            <a:r>
              <a:rPr lang="uk-UA" sz="2300" b="1" kern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8263" y="1243830"/>
            <a:ext cx="5805077" cy="4265990"/>
          </a:xfrm>
          <a:prstGeom prst="rect">
            <a:avLst/>
          </a:prstGeom>
          <a:noFill/>
        </p:spPr>
      </p:sp>
      <p:grpSp>
        <p:nvGrpSpPr>
          <p:cNvPr id="102" name="Группа 101"/>
          <p:cNvGrpSpPr/>
          <p:nvPr/>
        </p:nvGrpSpPr>
        <p:grpSpPr>
          <a:xfrm>
            <a:off x="115777" y="-26184"/>
            <a:ext cx="1611025" cy="1489502"/>
            <a:chOff x="1881567" y="-57005"/>
            <a:chExt cx="1611025" cy="1489502"/>
          </a:xfrm>
        </p:grpSpPr>
        <p:sp>
          <p:nvSpPr>
            <p:cNvPr id="103" name="Капля 102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grpSp>
          <p:nvGrpSpPr>
            <p:cNvPr id="104" name="Группа 103"/>
            <p:cNvGrpSpPr/>
            <p:nvPr/>
          </p:nvGrpSpPr>
          <p:grpSpPr>
            <a:xfrm>
              <a:off x="1881567" y="-7410"/>
              <a:ext cx="1611025" cy="1390573"/>
              <a:chOff x="3412686" y="1169998"/>
              <a:chExt cx="1611025" cy="1390573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3523309" y="1169998"/>
                <a:ext cx="1390574" cy="1390573"/>
              </a:xfrm>
              <a:prstGeom prst="ellipse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F39C1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06" name="Овал 5"/>
              <p:cNvSpPr txBox="1"/>
              <p:nvPr/>
            </p:nvSpPr>
            <p:spPr>
              <a:xfrm>
                <a:off x="3412686" y="1342765"/>
                <a:ext cx="1611025" cy="99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uk-UA" sz="2400" b="1" dirty="0">
                    <a:solidFill>
                      <a:schemeClr val="accent5"/>
                    </a:solidFill>
                  </a:rPr>
                  <a:t>Безпека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085149" y="159883"/>
            <a:ext cx="7052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Видатки</a:t>
            </a:r>
            <a:r>
              <a:rPr lang="ru-RU" sz="2800" dirty="0">
                <a:latin typeface="Vinnytsia Serif" panose="00000500000000000000" pitchFamily="50" charset="0"/>
              </a:rPr>
              <a:t> бюджету на </a:t>
            </a:r>
            <a:r>
              <a:rPr lang="ru-RU" sz="2800" dirty="0" err="1">
                <a:latin typeface="Vinnytsia Serif" panose="00000500000000000000" pitchFamily="50" charset="0"/>
              </a:rPr>
              <a:t>забезпечення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безпеки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мешканців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громади</a:t>
            </a:r>
            <a:endParaRPr lang="uk-UA" sz="2800" dirty="0">
              <a:latin typeface="Vinnytsia Serif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62A33-D331-4382-A8ED-979DBADB96DC}"/>
              </a:ext>
            </a:extLst>
          </p:cNvPr>
          <p:cNvSpPr txBox="1"/>
          <p:nvPr/>
        </p:nvSpPr>
        <p:spPr>
          <a:xfrm>
            <a:off x="8737640" y="4910678"/>
            <a:ext cx="529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10</a:t>
            </a:r>
          </a:p>
        </p:txBody>
      </p:sp>
      <p:grpSp>
        <p:nvGrpSpPr>
          <p:cNvPr id="114" name="Group 9">
            <a:extLst>
              <a:ext uri="{FF2B5EF4-FFF2-40B4-BE49-F238E27FC236}">
                <a16:creationId xmlns:a16="http://schemas.microsoft.com/office/drawing/2014/main" id="{B044628B-8796-437E-B134-57234187E0C9}"/>
              </a:ext>
            </a:extLst>
          </p:cNvPr>
          <p:cNvGrpSpPr/>
          <p:nvPr/>
        </p:nvGrpSpPr>
        <p:grpSpPr>
          <a:xfrm rot="16522739">
            <a:off x="2932627" y="1478590"/>
            <a:ext cx="3240000" cy="3240000"/>
            <a:chOff x="4279899" y="1651000"/>
            <a:chExt cx="3894345" cy="3895159"/>
          </a:xfrm>
        </p:grpSpPr>
        <p:sp>
          <p:nvSpPr>
            <p:cNvPr id="115" name="Figure">
              <a:extLst>
                <a:ext uri="{FF2B5EF4-FFF2-40B4-BE49-F238E27FC236}">
                  <a16:creationId xmlns:a16="http://schemas.microsoft.com/office/drawing/2014/main" id="{6B422970-45EC-41F7-929A-FC9C644D57EE}"/>
                </a:ext>
              </a:extLst>
            </p:cNvPr>
            <p:cNvSpPr/>
            <p:nvPr/>
          </p:nvSpPr>
          <p:spPr>
            <a:xfrm>
              <a:off x="4279899" y="2082799"/>
              <a:ext cx="1152870" cy="211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65" extrusionOk="0">
                  <a:moveTo>
                    <a:pt x="20216" y="21465"/>
                  </a:moveTo>
                  <a:lnTo>
                    <a:pt x="2580" y="21465"/>
                  </a:lnTo>
                  <a:cubicBezTo>
                    <a:pt x="2111" y="21465"/>
                    <a:pt x="1689" y="21298"/>
                    <a:pt x="1548" y="21053"/>
                  </a:cubicBezTo>
                  <a:cubicBezTo>
                    <a:pt x="539" y="19239"/>
                    <a:pt x="0" y="17310"/>
                    <a:pt x="0" y="15316"/>
                  </a:cubicBezTo>
                  <a:cubicBezTo>
                    <a:pt x="0" y="9205"/>
                    <a:pt x="5066" y="3750"/>
                    <a:pt x="12993" y="135"/>
                  </a:cubicBezTo>
                  <a:cubicBezTo>
                    <a:pt x="13579" y="-135"/>
                    <a:pt x="14470" y="19"/>
                    <a:pt x="14705" y="418"/>
                  </a:cubicBezTo>
                  <a:lnTo>
                    <a:pt x="20474" y="10273"/>
                  </a:lnTo>
                  <a:cubicBezTo>
                    <a:pt x="20568" y="10427"/>
                    <a:pt x="20521" y="10594"/>
                    <a:pt x="20380" y="10736"/>
                  </a:cubicBezTo>
                  <a:cubicBezTo>
                    <a:pt x="19044" y="12099"/>
                    <a:pt x="18293" y="13656"/>
                    <a:pt x="18293" y="15316"/>
                  </a:cubicBezTo>
                  <a:cubicBezTo>
                    <a:pt x="18293" y="17245"/>
                    <a:pt x="19325" y="19034"/>
                    <a:pt x="21084" y="20552"/>
                  </a:cubicBezTo>
                  <a:cubicBezTo>
                    <a:pt x="21600" y="20950"/>
                    <a:pt x="21084" y="21465"/>
                    <a:pt x="20216" y="21465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6" name="Figure">
              <a:extLst>
                <a:ext uri="{FF2B5EF4-FFF2-40B4-BE49-F238E27FC236}">
                  <a16:creationId xmlns:a16="http://schemas.microsoft.com/office/drawing/2014/main" id="{5EFA0461-646C-402B-9FD8-6388B6423972}"/>
                </a:ext>
              </a:extLst>
            </p:cNvPr>
            <p:cNvSpPr/>
            <p:nvPr/>
          </p:nvSpPr>
          <p:spPr>
            <a:xfrm>
              <a:off x="5118099" y="1651000"/>
              <a:ext cx="2195823" cy="133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65" extrusionOk="0">
                  <a:moveTo>
                    <a:pt x="21229" y="6629"/>
                  </a:moveTo>
                  <a:lnTo>
                    <a:pt x="13396" y="16175"/>
                  </a:lnTo>
                  <a:cubicBezTo>
                    <a:pt x="13260" y="16338"/>
                    <a:pt x="13086" y="16399"/>
                    <a:pt x="12912" y="16338"/>
                  </a:cubicBezTo>
                  <a:cubicBezTo>
                    <a:pt x="12229" y="16073"/>
                    <a:pt x="11509" y="15930"/>
                    <a:pt x="10777" y="15930"/>
                  </a:cubicBezTo>
                  <a:cubicBezTo>
                    <a:pt x="8009" y="15930"/>
                    <a:pt x="5526" y="17908"/>
                    <a:pt x="3813" y="21049"/>
                  </a:cubicBezTo>
                  <a:cubicBezTo>
                    <a:pt x="3515" y="21600"/>
                    <a:pt x="2981" y="21396"/>
                    <a:pt x="2844" y="20703"/>
                  </a:cubicBezTo>
                  <a:lnTo>
                    <a:pt x="26" y="6282"/>
                  </a:lnTo>
                  <a:cubicBezTo>
                    <a:pt x="-48" y="5874"/>
                    <a:pt x="39" y="5446"/>
                    <a:pt x="262" y="5201"/>
                  </a:cubicBezTo>
                  <a:cubicBezTo>
                    <a:pt x="3279" y="1917"/>
                    <a:pt x="6891" y="0"/>
                    <a:pt x="10789" y="0"/>
                  </a:cubicBezTo>
                  <a:cubicBezTo>
                    <a:pt x="14638" y="0"/>
                    <a:pt x="18213" y="1876"/>
                    <a:pt x="21204" y="5099"/>
                  </a:cubicBezTo>
                  <a:cubicBezTo>
                    <a:pt x="21540" y="5425"/>
                    <a:pt x="21552" y="6241"/>
                    <a:pt x="21229" y="662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Figure">
              <a:extLst>
                <a:ext uri="{FF2B5EF4-FFF2-40B4-BE49-F238E27FC236}">
                  <a16:creationId xmlns:a16="http://schemas.microsoft.com/office/drawing/2014/main" id="{CEDEEB9D-BAC3-4174-8D10-B743CAF84B76}"/>
                </a:ext>
              </a:extLst>
            </p:cNvPr>
            <p:cNvSpPr/>
            <p:nvPr/>
          </p:nvSpPr>
          <p:spPr>
            <a:xfrm>
              <a:off x="6286500" y="3695699"/>
              <a:ext cx="1746424" cy="184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06" extrusionOk="0">
                  <a:moveTo>
                    <a:pt x="21346" y="7270"/>
                  </a:moveTo>
                  <a:cubicBezTo>
                    <a:pt x="18000" y="15149"/>
                    <a:pt x="10110" y="20829"/>
                    <a:pt x="757" y="21404"/>
                  </a:cubicBezTo>
                  <a:cubicBezTo>
                    <a:pt x="259" y="21434"/>
                    <a:pt x="-130" y="20962"/>
                    <a:pt x="41" y="20504"/>
                  </a:cubicBezTo>
                  <a:lnTo>
                    <a:pt x="3947" y="9218"/>
                  </a:lnTo>
                  <a:cubicBezTo>
                    <a:pt x="4009" y="9041"/>
                    <a:pt x="4150" y="8893"/>
                    <a:pt x="4321" y="8819"/>
                  </a:cubicBezTo>
                  <a:cubicBezTo>
                    <a:pt x="7698" y="7270"/>
                    <a:pt x="10172" y="4216"/>
                    <a:pt x="10779" y="572"/>
                  </a:cubicBezTo>
                  <a:cubicBezTo>
                    <a:pt x="10857" y="70"/>
                    <a:pt x="11479" y="-166"/>
                    <a:pt x="11915" y="129"/>
                  </a:cubicBezTo>
                  <a:lnTo>
                    <a:pt x="21112" y="6473"/>
                  </a:lnTo>
                  <a:cubicBezTo>
                    <a:pt x="21377" y="6650"/>
                    <a:pt x="21470" y="6975"/>
                    <a:pt x="21346" y="7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Figure">
              <a:extLst>
                <a:ext uri="{FF2B5EF4-FFF2-40B4-BE49-F238E27FC236}">
                  <a16:creationId xmlns:a16="http://schemas.microsoft.com/office/drawing/2014/main" id="{4F94EA92-AF79-40D8-A329-8D6239C6F837}"/>
                </a:ext>
              </a:extLst>
            </p:cNvPr>
            <p:cNvSpPr/>
            <p:nvPr/>
          </p:nvSpPr>
          <p:spPr>
            <a:xfrm>
              <a:off x="4432300" y="4279899"/>
              <a:ext cx="2071499" cy="126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80" extrusionOk="0">
                  <a:moveTo>
                    <a:pt x="21335" y="5606"/>
                  </a:moveTo>
                  <a:lnTo>
                    <a:pt x="18309" y="20886"/>
                  </a:lnTo>
                  <a:cubicBezTo>
                    <a:pt x="18217" y="21319"/>
                    <a:pt x="17982" y="21600"/>
                    <a:pt x="17707" y="21578"/>
                  </a:cubicBezTo>
                  <a:cubicBezTo>
                    <a:pt x="9769" y="21037"/>
                    <a:pt x="3010" y="12878"/>
                    <a:pt x="49" y="1407"/>
                  </a:cubicBezTo>
                  <a:cubicBezTo>
                    <a:pt x="-121" y="736"/>
                    <a:pt x="167" y="0"/>
                    <a:pt x="599" y="0"/>
                  </a:cubicBezTo>
                  <a:lnTo>
                    <a:pt x="11380" y="0"/>
                  </a:lnTo>
                  <a:cubicBezTo>
                    <a:pt x="11537" y="0"/>
                    <a:pt x="11681" y="108"/>
                    <a:pt x="11799" y="281"/>
                  </a:cubicBezTo>
                  <a:cubicBezTo>
                    <a:pt x="13567" y="3008"/>
                    <a:pt x="15925" y="4675"/>
                    <a:pt x="18532" y="4675"/>
                  </a:cubicBezTo>
                  <a:cubicBezTo>
                    <a:pt x="19252" y="4675"/>
                    <a:pt x="19946" y="4545"/>
                    <a:pt x="20628" y="4307"/>
                  </a:cubicBezTo>
                  <a:cubicBezTo>
                    <a:pt x="21086" y="4156"/>
                    <a:pt x="21479" y="4870"/>
                    <a:pt x="21335" y="560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Figure">
              <a:extLst>
                <a:ext uri="{FF2B5EF4-FFF2-40B4-BE49-F238E27FC236}">
                  <a16:creationId xmlns:a16="http://schemas.microsoft.com/office/drawing/2014/main" id="{E0264FDE-68C2-499A-BDD3-18E04FC59184}"/>
                </a:ext>
              </a:extLst>
            </p:cNvPr>
            <p:cNvSpPr/>
            <p:nvPr/>
          </p:nvSpPr>
          <p:spPr>
            <a:xfrm>
              <a:off x="6616699" y="2082799"/>
              <a:ext cx="1557545" cy="209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22" extrusionOk="0">
                  <a:moveTo>
                    <a:pt x="21450" y="15553"/>
                  </a:moveTo>
                  <a:cubicBezTo>
                    <a:pt x="21450" y="17435"/>
                    <a:pt x="21100" y="19265"/>
                    <a:pt x="20436" y="20992"/>
                  </a:cubicBezTo>
                  <a:cubicBezTo>
                    <a:pt x="20278" y="21394"/>
                    <a:pt x="19631" y="21550"/>
                    <a:pt x="19176" y="21303"/>
                  </a:cubicBezTo>
                  <a:lnTo>
                    <a:pt x="8088" y="15319"/>
                  </a:lnTo>
                  <a:cubicBezTo>
                    <a:pt x="7895" y="15215"/>
                    <a:pt x="7773" y="15047"/>
                    <a:pt x="7755" y="14865"/>
                  </a:cubicBezTo>
                  <a:cubicBezTo>
                    <a:pt x="7423" y="11308"/>
                    <a:pt x="4537" y="8271"/>
                    <a:pt x="445" y="6778"/>
                  </a:cubicBezTo>
                  <a:cubicBezTo>
                    <a:pt x="-98" y="6583"/>
                    <a:pt x="-150" y="6025"/>
                    <a:pt x="322" y="5765"/>
                  </a:cubicBezTo>
                  <a:lnTo>
                    <a:pt x="10606" y="119"/>
                  </a:lnTo>
                  <a:cubicBezTo>
                    <a:pt x="10904" y="-50"/>
                    <a:pt x="11323" y="-37"/>
                    <a:pt x="11603" y="145"/>
                  </a:cubicBezTo>
                  <a:cubicBezTo>
                    <a:pt x="17602" y="3779"/>
                    <a:pt x="21450" y="9335"/>
                    <a:pt x="21450" y="15553"/>
                  </a:cubicBezTo>
                  <a:close/>
                </a:path>
              </a:pathLst>
            </a:custGeom>
            <a:solidFill>
              <a:srgbClr val="42B29C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7C348A8B-9AA3-4846-8969-22BC5C710554}"/>
              </a:ext>
            </a:extLst>
          </p:cNvPr>
          <p:cNvSpPr txBox="1"/>
          <p:nvPr/>
        </p:nvSpPr>
        <p:spPr>
          <a:xfrm>
            <a:off x="5093958" y="1969083"/>
            <a:ext cx="976036" cy="7591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  <a:p>
            <a:pPr algn="ctr">
              <a:lnSpc>
                <a:spcPts val="2600"/>
              </a:lnSpc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65C0CDF-B6CD-422B-80E6-032355CCCD51}"/>
              </a:ext>
            </a:extLst>
          </p:cNvPr>
          <p:cNvSpPr txBox="1"/>
          <p:nvPr/>
        </p:nvSpPr>
        <p:spPr>
          <a:xfrm>
            <a:off x="3556927" y="1626291"/>
            <a:ext cx="1281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ectangle 19">
            <a:extLst>
              <a:ext uri="{FF2B5EF4-FFF2-40B4-BE49-F238E27FC236}">
                <a16:creationId xmlns:a16="http://schemas.microsoft.com/office/drawing/2014/main" id="{68D85A12-8FF9-421F-825B-1D2B621E4776}"/>
              </a:ext>
            </a:extLst>
          </p:cNvPr>
          <p:cNvSpPr/>
          <p:nvPr/>
        </p:nvSpPr>
        <p:spPr>
          <a:xfrm>
            <a:off x="189277" y="2740050"/>
            <a:ext cx="2664000" cy="840230"/>
          </a:xfrm>
          <a:prstGeom prst="rect">
            <a:avLst/>
          </a:prstGeom>
          <a:solidFill>
            <a:srgbClr val="FFD44B"/>
          </a:solidFill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>
            <a:spAutoFit/>
          </a:bodyPr>
          <a:lstStyle/>
          <a:p>
            <a:pPr marL="0" lvl="1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Ремонт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споруд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b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цивільного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захисту</a:t>
            </a:r>
            <a:b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(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укриттів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131" name="Rectangle 22">
            <a:extLst>
              <a:ext uri="{FF2B5EF4-FFF2-40B4-BE49-F238E27FC236}">
                <a16:creationId xmlns:a16="http://schemas.microsoft.com/office/drawing/2014/main" id="{217D9C2B-2F7A-42EF-8E69-444AB92CA066}"/>
              </a:ext>
            </a:extLst>
          </p:cNvPr>
          <p:cNvSpPr/>
          <p:nvPr/>
        </p:nvSpPr>
        <p:spPr>
          <a:xfrm>
            <a:off x="189277" y="3975078"/>
            <a:ext cx="2664000" cy="840230"/>
          </a:xfrm>
          <a:prstGeom prst="rect">
            <a:avLst/>
          </a:prstGeom>
          <a:solidFill>
            <a:srgbClr val="87BF61"/>
          </a:solidFill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>
            <a:spAutoFit/>
          </a:bodyPr>
          <a:lstStyle/>
          <a:p>
            <a:pPr marL="0" lvl="1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Робота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системи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централізованого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b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оповіщення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населення</a:t>
            </a:r>
            <a:endPara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140" name="Rectangle 33">
            <a:extLst>
              <a:ext uri="{FF2B5EF4-FFF2-40B4-BE49-F238E27FC236}">
                <a16:creationId xmlns:a16="http://schemas.microsoft.com/office/drawing/2014/main" id="{350A5874-593F-43F8-89C8-62231F66D316}"/>
              </a:ext>
            </a:extLst>
          </p:cNvPr>
          <p:cNvSpPr/>
          <p:nvPr/>
        </p:nvSpPr>
        <p:spPr>
          <a:xfrm>
            <a:off x="6277910" y="3628940"/>
            <a:ext cx="2664000" cy="840230"/>
          </a:xfrm>
          <a:prstGeom prst="rect">
            <a:avLst/>
          </a:prstGeom>
          <a:solidFill>
            <a:srgbClr val="8BB8E1"/>
          </a:solidFill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>
            <a:spAutoFit/>
          </a:bodyPr>
          <a:lstStyle/>
          <a:p>
            <a:pPr marL="0" lvl="1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Облаштування </a:t>
            </a:r>
            <a:br>
              <a:rPr lang="uk-UA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uk-UA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станцій «Поліцейський </a:t>
            </a:r>
            <a:br>
              <a:rPr lang="uk-UA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uk-UA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офіцер громади»</a:t>
            </a:r>
          </a:p>
        </p:txBody>
      </p:sp>
      <p:sp>
        <p:nvSpPr>
          <p:cNvPr id="146" name="Rectangle 33">
            <a:extLst>
              <a:ext uri="{FF2B5EF4-FFF2-40B4-BE49-F238E27FC236}">
                <a16:creationId xmlns:a16="http://schemas.microsoft.com/office/drawing/2014/main" id="{350A5874-593F-43F8-89C8-62231F66D316}"/>
              </a:ext>
            </a:extLst>
          </p:cNvPr>
          <p:cNvSpPr/>
          <p:nvPr/>
        </p:nvSpPr>
        <p:spPr>
          <a:xfrm>
            <a:off x="6277910" y="1704438"/>
            <a:ext cx="2664000" cy="1089529"/>
          </a:xfrm>
          <a:prstGeom prst="rect">
            <a:avLst/>
          </a:prstGeom>
          <a:solidFill>
            <a:srgbClr val="F19E65"/>
          </a:solidFill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>
            <a:spAutoFit/>
          </a:bodyPr>
          <a:lstStyle/>
          <a:p>
            <a:pPr marL="0" lvl="1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Створення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центрів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військово-патріотичного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b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ru-UA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вихованн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я у закладах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освіти</a:t>
            </a:r>
            <a:endPara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147" name="Rectangle 33">
            <a:extLst>
              <a:ext uri="{FF2B5EF4-FFF2-40B4-BE49-F238E27FC236}">
                <a16:creationId xmlns:a16="http://schemas.microsoft.com/office/drawing/2014/main" id="{350A5874-593F-43F8-89C8-62231F66D316}"/>
              </a:ext>
            </a:extLst>
          </p:cNvPr>
          <p:cNvSpPr/>
          <p:nvPr/>
        </p:nvSpPr>
        <p:spPr>
          <a:xfrm>
            <a:off x="189277" y="1505022"/>
            <a:ext cx="2664000" cy="840230"/>
          </a:xfrm>
          <a:prstGeom prst="rect">
            <a:avLst/>
          </a:prstGeom>
          <a:solidFill>
            <a:srgbClr val="79CDBD"/>
          </a:solidFill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>
            <a:spAutoFit/>
          </a:bodyPr>
          <a:lstStyle/>
          <a:p>
            <a:pPr marL="0" lvl="1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Будівництво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та</a:t>
            </a:r>
            <a:b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облаштування</a:t>
            </a: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ПРУ </a:t>
            </a:r>
            <a:b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</a:br>
            <a:r>
              <a: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в закладах </a:t>
            </a:r>
            <a:r>
              <a:rPr lang="ru-RU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освіти</a:t>
            </a:r>
            <a:endPara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C348A8B-9AA3-4846-8969-22BC5C710554}"/>
              </a:ext>
            </a:extLst>
          </p:cNvPr>
          <p:cNvSpPr txBox="1"/>
          <p:nvPr/>
        </p:nvSpPr>
        <p:spPr>
          <a:xfrm>
            <a:off x="4990252" y="3326035"/>
            <a:ext cx="1007006" cy="7591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 </a:t>
            </a:r>
          </a:p>
          <a:p>
            <a:pPr algn="ctr">
              <a:lnSpc>
                <a:spcPts val="2600"/>
              </a:lnSpc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станцій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C348A8B-9AA3-4846-8969-22BC5C710554}"/>
              </a:ext>
            </a:extLst>
          </p:cNvPr>
          <p:cNvSpPr txBox="1"/>
          <p:nvPr/>
        </p:nvSpPr>
        <p:spPr>
          <a:xfrm>
            <a:off x="3680920" y="3888795"/>
            <a:ext cx="1134991" cy="7591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</a:p>
          <a:p>
            <a:pPr algn="ctr">
              <a:lnSpc>
                <a:spcPts val="2600"/>
              </a:lnSpc>
            </a:pP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C348A8B-9AA3-4846-8969-22BC5C710554}"/>
              </a:ext>
            </a:extLst>
          </p:cNvPr>
          <p:cNvSpPr txBox="1"/>
          <p:nvPr/>
        </p:nvSpPr>
        <p:spPr>
          <a:xfrm>
            <a:off x="2879741" y="2755569"/>
            <a:ext cx="1008609" cy="7591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</a:p>
          <a:p>
            <a:pPr algn="ctr">
              <a:lnSpc>
                <a:spcPts val="2600"/>
              </a:lnSpc>
            </a:pPr>
            <a:r>
              <a:rPr lang="uk-UA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укриттів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03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8940073">
            <a:off x="5853477" y="2134296"/>
            <a:ext cx="613681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700" dirty="0">
                <a:solidFill>
                  <a:srgbClr val="FFF196"/>
                </a:solidFill>
                <a:latin typeface="Vinnytsia City" pitchFamily="50" charset="0"/>
              </a:rPr>
              <a:t>О</a:t>
            </a:r>
            <a:r>
              <a:rPr lang="uk-UA" sz="24700" dirty="0">
                <a:solidFill>
                  <a:srgbClr val="FEDC00">
                    <a:alpha val="41000"/>
                  </a:srgbClr>
                </a:solidFill>
                <a:latin typeface="Vinnytsia City" pitchFamily="50" charset="0"/>
              </a:rPr>
              <a:t> 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11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36925" y="19050"/>
            <a:ext cx="1611025" cy="1489502"/>
            <a:chOff x="1859536" y="-57005"/>
            <a:chExt cx="1611025" cy="1489502"/>
          </a:xfrm>
        </p:grpSpPr>
        <p:sp>
          <p:nvSpPr>
            <p:cNvPr id="27" name="Капля 26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grpSp>
          <p:nvGrpSpPr>
            <p:cNvPr id="28" name="Группа 27"/>
            <p:cNvGrpSpPr/>
            <p:nvPr/>
          </p:nvGrpSpPr>
          <p:grpSpPr>
            <a:xfrm>
              <a:off x="1859536" y="-7410"/>
              <a:ext cx="1611025" cy="1390573"/>
              <a:chOff x="3390655" y="1169998"/>
              <a:chExt cx="1611025" cy="139057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523309" y="1169998"/>
                <a:ext cx="1390574" cy="1390573"/>
              </a:xfrm>
              <a:prstGeom prst="ellipse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F39C1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30" name="Овал 5"/>
              <p:cNvSpPr txBox="1"/>
              <p:nvPr/>
            </p:nvSpPr>
            <p:spPr>
              <a:xfrm>
                <a:off x="3390655" y="1340732"/>
                <a:ext cx="1611025" cy="99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2400" b="1" dirty="0">
                    <a:solidFill>
                      <a:srgbClr val="4F7A32"/>
                    </a:solidFill>
                  </a:rPr>
                  <a:t>C</a:t>
                </a:r>
                <a:r>
                  <a:rPr lang="uk-UA" sz="2400" b="1" dirty="0" err="1">
                    <a:solidFill>
                      <a:srgbClr val="4F7A32"/>
                    </a:solidFill>
                  </a:rPr>
                  <a:t>тійкість</a:t>
                </a:r>
                <a:endParaRPr lang="uk-UA" sz="2400" b="1" dirty="0">
                  <a:solidFill>
                    <a:srgbClr val="4F7A32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843856" y="21247"/>
            <a:ext cx="73898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Vinnytsia Serif" panose="00000500000000000000" pitchFamily="50" charset="0"/>
              </a:rPr>
              <a:t>Забезпечення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сталого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функціонування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критичної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інфраструктури</a:t>
            </a:r>
            <a:r>
              <a:rPr lang="ru-RU" sz="2600" dirty="0">
                <a:latin typeface="Vinnytsia Serif" panose="00000500000000000000" pitchFamily="50" charset="0"/>
              </a:rPr>
              <a:t> та </a:t>
            </a:r>
            <a:r>
              <a:rPr lang="ru-RU" sz="2600" dirty="0" err="1">
                <a:latin typeface="Vinnytsia Serif" panose="00000500000000000000" pitchFamily="50" charset="0"/>
              </a:rPr>
              <a:t>зміцнення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економічної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самостійності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громади</a:t>
            </a:r>
            <a:endParaRPr lang="uk-UA" sz="2600" dirty="0">
              <a:latin typeface="Vinnytsia Serif" panose="00000500000000000000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5" r="13033"/>
          <a:stretch/>
        </p:blipFill>
        <p:spPr>
          <a:xfrm>
            <a:off x="6130761" y="2339627"/>
            <a:ext cx="2805679" cy="2102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74" y="2555472"/>
            <a:ext cx="2803200" cy="2102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6"/>
          <a:stretch/>
        </p:blipFill>
        <p:spPr>
          <a:xfrm>
            <a:off x="194246" y="2807414"/>
            <a:ext cx="2760495" cy="2102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Полилиния 31">
            <a:extLst>
              <a:ext uri="{FF2B5EF4-FFF2-40B4-BE49-F238E27FC236}">
                <a16:creationId xmlns:a16="http://schemas.microsoft.com/office/drawing/2014/main" id="{C8A4EB7D-8090-4248-9FE9-DFE0901D3C97}"/>
              </a:ext>
            </a:extLst>
          </p:cNvPr>
          <p:cNvSpPr/>
          <p:nvPr/>
        </p:nvSpPr>
        <p:spPr>
          <a:xfrm>
            <a:off x="973393" y="1462419"/>
            <a:ext cx="6998109" cy="720000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ts val="13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Бюджет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на 2024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рік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 – 1 204,8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млн.грн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.  </a:t>
            </a:r>
            <a:endParaRPr lang="ru-RU" sz="1600" dirty="0">
              <a:solidFill>
                <a:schemeClr val="tx1"/>
              </a:solidFill>
              <a:latin typeface="Vinnytsia Sans" panose="00000500000000000000" pitchFamily="50" charset="0"/>
            </a:endParaRPr>
          </a:p>
          <a:p>
            <a:pPr algn="ctr" defTabSz="711200">
              <a:lnSpc>
                <a:spcPts val="1300"/>
              </a:lnSpc>
              <a:spcAft>
                <a:spcPct val="35000"/>
              </a:spcAft>
            </a:pPr>
            <a:r>
              <a:rPr lang="ru-RU" sz="1600" dirty="0" err="1">
                <a:solidFill>
                  <a:schemeClr val="tx1"/>
                </a:solidFill>
                <a:latin typeface="Vinnytsia Sans" panose="00000500000000000000" pitchFamily="50" charset="0"/>
              </a:rPr>
              <a:t>Спрямовано</a:t>
            </a: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 за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10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місяців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 2024 року – 1 153,0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млн.грн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89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3856" y="21247"/>
            <a:ext cx="73898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latin typeface="Vinnytsia Serif" panose="00000500000000000000" pitchFamily="50" charset="0"/>
              </a:rPr>
              <a:t>Забезпечення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сталого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функціонування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критичної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інфраструктури</a:t>
            </a:r>
            <a:r>
              <a:rPr lang="ru-RU" sz="2600" dirty="0">
                <a:latin typeface="Vinnytsia Serif" panose="00000500000000000000" pitchFamily="50" charset="0"/>
              </a:rPr>
              <a:t> та </a:t>
            </a:r>
            <a:r>
              <a:rPr lang="ru-RU" sz="2600" dirty="0" err="1">
                <a:latin typeface="Vinnytsia Serif" panose="00000500000000000000" pitchFamily="50" charset="0"/>
              </a:rPr>
              <a:t>зміцнення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економічної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самостійності</a:t>
            </a:r>
            <a:r>
              <a:rPr lang="ru-RU" sz="2600" dirty="0">
                <a:latin typeface="Vinnytsia Serif" panose="00000500000000000000" pitchFamily="50" charset="0"/>
              </a:rPr>
              <a:t> </a:t>
            </a:r>
            <a:r>
              <a:rPr lang="ru-RU" sz="2600" dirty="0" err="1">
                <a:latin typeface="Vinnytsia Serif" panose="00000500000000000000" pitchFamily="50" charset="0"/>
              </a:rPr>
              <a:t>громади</a:t>
            </a:r>
            <a:endParaRPr lang="uk-UA" sz="2600" dirty="0">
              <a:latin typeface="Vinnytsia Serif" panose="00000500000000000000" pitchFamily="50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5868" y="19050"/>
            <a:ext cx="1489502" cy="1489502"/>
            <a:chOff x="1942329" y="-57005"/>
            <a:chExt cx="1489502" cy="1489502"/>
          </a:xfrm>
        </p:grpSpPr>
        <p:sp>
          <p:nvSpPr>
            <p:cNvPr id="27" name="Капля 26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sp>
          <p:nvSpPr>
            <p:cNvPr id="29" name="Овал 28"/>
            <p:cNvSpPr/>
            <p:nvPr/>
          </p:nvSpPr>
          <p:spPr>
            <a:xfrm>
              <a:off x="1992190" y="-7410"/>
              <a:ext cx="1390574" cy="1390573"/>
            </a:xfrm>
            <a:prstGeom prst="ellipse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F39C1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</p:grpSp>
      <p:sp>
        <p:nvSpPr>
          <p:cNvPr id="13" name="Прямокутник 14">
            <a:extLst>
              <a:ext uri="{FF2B5EF4-FFF2-40B4-BE49-F238E27FC236}">
                <a16:creationId xmlns:a16="http://schemas.microsoft.com/office/drawing/2014/main" id="{C7CB56A8-882D-44B4-8B59-BB87BF1670E6}"/>
              </a:ext>
            </a:extLst>
          </p:cNvPr>
          <p:cNvSpPr/>
          <p:nvPr/>
        </p:nvSpPr>
        <p:spPr>
          <a:xfrm>
            <a:off x="8293678" y="1001797"/>
            <a:ext cx="8435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200" b="1" dirty="0" err="1">
                <a:solidFill>
                  <a:srgbClr val="000000"/>
                </a:solidFill>
                <a:latin typeface="Trebuchet MS" pitchFamily="34" charset="0"/>
              </a:rPr>
              <a:t>млн.грн</a:t>
            </a:r>
            <a:r>
              <a:rPr lang="uk-UA" sz="1200" b="1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713248" y="4561028"/>
            <a:ext cx="6969006" cy="468000"/>
          </a:xfrm>
          <a:custGeom>
            <a:avLst/>
            <a:gdLst>
              <a:gd name="connsiteX0" fmla="*/ 56979 w 341865"/>
              <a:gd name="connsiteY0" fmla="*/ 0 h 6923726"/>
              <a:gd name="connsiteX1" fmla="*/ 284886 w 341865"/>
              <a:gd name="connsiteY1" fmla="*/ 0 h 6923726"/>
              <a:gd name="connsiteX2" fmla="*/ 341865 w 341865"/>
              <a:gd name="connsiteY2" fmla="*/ 56979 h 6923726"/>
              <a:gd name="connsiteX3" fmla="*/ 341865 w 341865"/>
              <a:gd name="connsiteY3" fmla="*/ 6923726 h 6923726"/>
              <a:gd name="connsiteX4" fmla="*/ 341865 w 341865"/>
              <a:gd name="connsiteY4" fmla="*/ 6923726 h 6923726"/>
              <a:gd name="connsiteX5" fmla="*/ 0 w 341865"/>
              <a:gd name="connsiteY5" fmla="*/ 6923726 h 6923726"/>
              <a:gd name="connsiteX6" fmla="*/ 0 w 341865"/>
              <a:gd name="connsiteY6" fmla="*/ 6923726 h 6923726"/>
              <a:gd name="connsiteX7" fmla="*/ 0 w 341865"/>
              <a:gd name="connsiteY7" fmla="*/ 56979 h 6923726"/>
              <a:gd name="connsiteX8" fmla="*/ 56979 w 341865"/>
              <a:gd name="connsiteY8" fmla="*/ 0 h 69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865" h="6923726">
                <a:moveTo>
                  <a:pt x="341865" y="1153991"/>
                </a:moveTo>
                <a:lnTo>
                  <a:pt x="341865" y="5769735"/>
                </a:lnTo>
                <a:cubicBezTo>
                  <a:pt x="341865" y="6407068"/>
                  <a:pt x="340605" y="6923716"/>
                  <a:pt x="339052" y="6923716"/>
                </a:cubicBezTo>
                <a:lnTo>
                  <a:pt x="0" y="6923716"/>
                </a:lnTo>
                <a:lnTo>
                  <a:pt x="0" y="6923716"/>
                </a:lnTo>
                <a:lnTo>
                  <a:pt x="0" y="10"/>
                </a:lnTo>
                <a:lnTo>
                  <a:pt x="0" y="10"/>
                </a:lnTo>
                <a:lnTo>
                  <a:pt x="339052" y="10"/>
                </a:lnTo>
                <a:cubicBezTo>
                  <a:pt x="340605" y="10"/>
                  <a:pt x="341865" y="516658"/>
                  <a:pt x="341865" y="115399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 w="6350" cap="flat" cmpd="sng" algn="ctr">
            <a:solidFill>
              <a:srgbClr val="FFE5FF">
                <a:alpha val="89804"/>
              </a:srgb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0513" rIns="264338" bIns="140514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забезпечення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сталого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водопостачання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мешканцям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громади</a:t>
            </a:r>
            <a:endParaRPr lang="uk-UA" sz="12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97722" y="2166644"/>
            <a:ext cx="6975010" cy="468000"/>
          </a:xfrm>
          <a:custGeom>
            <a:avLst/>
            <a:gdLst>
              <a:gd name="connsiteX0" fmla="*/ 94656 w 567926"/>
              <a:gd name="connsiteY0" fmla="*/ 0 h 6923726"/>
              <a:gd name="connsiteX1" fmla="*/ 473270 w 567926"/>
              <a:gd name="connsiteY1" fmla="*/ 0 h 6923726"/>
              <a:gd name="connsiteX2" fmla="*/ 567926 w 567926"/>
              <a:gd name="connsiteY2" fmla="*/ 94656 h 6923726"/>
              <a:gd name="connsiteX3" fmla="*/ 567926 w 567926"/>
              <a:gd name="connsiteY3" fmla="*/ 6923726 h 6923726"/>
              <a:gd name="connsiteX4" fmla="*/ 567926 w 567926"/>
              <a:gd name="connsiteY4" fmla="*/ 6923726 h 6923726"/>
              <a:gd name="connsiteX5" fmla="*/ 0 w 567926"/>
              <a:gd name="connsiteY5" fmla="*/ 6923726 h 6923726"/>
              <a:gd name="connsiteX6" fmla="*/ 0 w 567926"/>
              <a:gd name="connsiteY6" fmla="*/ 6923726 h 6923726"/>
              <a:gd name="connsiteX7" fmla="*/ 0 w 567926"/>
              <a:gd name="connsiteY7" fmla="*/ 94656 h 6923726"/>
              <a:gd name="connsiteX8" fmla="*/ 94656 w 567926"/>
              <a:gd name="connsiteY8" fmla="*/ 0 h 69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926" h="6923726">
                <a:moveTo>
                  <a:pt x="567926" y="1153979"/>
                </a:moveTo>
                <a:lnTo>
                  <a:pt x="567926" y="5769747"/>
                </a:lnTo>
                <a:cubicBezTo>
                  <a:pt x="567926" y="6407068"/>
                  <a:pt x="564450" y="6923720"/>
                  <a:pt x="560162" y="6923720"/>
                </a:cubicBezTo>
                <a:lnTo>
                  <a:pt x="0" y="6923720"/>
                </a:lnTo>
                <a:lnTo>
                  <a:pt x="0" y="6923720"/>
                </a:lnTo>
                <a:lnTo>
                  <a:pt x="0" y="6"/>
                </a:lnTo>
                <a:lnTo>
                  <a:pt x="0" y="6"/>
                </a:lnTo>
                <a:lnTo>
                  <a:pt x="560162" y="6"/>
                </a:lnTo>
                <a:cubicBezTo>
                  <a:pt x="564450" y="6"/>
                  <a:pt x="567926" y="516658"/>
                  <a:pt x="567926" y="1153979"/>
                </a:cubicBezTo>
                <a:close/>
              </a:path>
            </a:pathLst>
          </a:custGeom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9BBB59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1549" rIns="275374" bIns="151549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забезпечення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безперебійного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постачання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теплової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енергії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населенню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громади</a:t>
            </a:r>
            <a:endParaRPr lang="uk-UA" sz="120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95990" y="2124093"/>
            <a:ext cx="1347637" cy="540000"/>
          </a:xfrm>
          <a:custGeom>
            <a:avLst/>
            <a:gdLst>
              <a:gd name="connsiteX0" fmla="*/ 0 w 1347637"/>
              <a:gd name="connsiteY0" fmla="*/ 71402 h 428401"/>
              <a:gd name="connsiteX1" fmla="*/ 71402 w 1347637"/>
              <a:gd name="connsiteY1" fmla="*/ 0 h 428401"/>
              <a:gd name="connsiteX2" fmla="*/ 1276235 w 1347637"/>
              <a:gd name="connsiteY2" fmla="*/ 0 h 428401"/>
              <a:gd name="connsiteX3" fmla="*/ 1347637 w 1347637"/>
              <a:gd name="connsiteY3" fmla="*/ 71402 h 428401"/>
              <a:gd name="connsiteX4" fmla="*/ 1347637 w 1347637"/>
              <a:gd name="connsiteY4" fmla="*/ 356999 h 428401"/>
              <a:gd name="connsiteX5" fmla="*/ 1276235 w 1347637"/>
              <a:gd name="connsiteY5" fmla="*/ 428401 h 428401"/>
              <a:gd name="connsiteX6" fmla="*/ 71402 w 1347637"/>
              <a:gd name="connsiteY6" fmla="*/ 428401 h 428401"/>
              <a:gd name="connsiteX7" fmla="*/ 0 w 1347637"/>
              <a:gd name="connsiteY7" fmla="*/ 356999 h 428401"/>
              <a:gd name="connsiteX8" fmla="*/ 0 w 1347637"/>
              <a:gd name="connsiteY8" fmla="*/ 71402 h 42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637" h="428401">
                <a:moveTo>
                  <a:pt x="0" y="71402"/>
                </a:moveTo>
                <a:cubicBezTo>
                  <a:pt x="0" y="31968"/>
                  <a:pt x="31968" y="0"/>
                  <a:pt x="71402" y="0"/>
                </a:cubicBezTo>
                <a:lnTo>
                  <a:pt x="1276235" y="0"/>
                </a:lnTo>
                <a:cubicBezTo>
                  <a:pt x="1315669" y="0"/>
                  <a:pt x="1347637" y="31968"/>
                  <a:pt x="1347637" y="71402"/>
                </a:cubicBezTo>
                <a:lnTo>
                  <a:pt x="1347637" y="356999"/>
                </a:lnTo>
                <a:cubicBezTo>
                  <a:pt x="1347637" y="396433"/>
                  <a:pt x="1315669" y="428401"/>
                  <a:pt x="1276235" y="428401"/>
                </a:cubicBezTo>
                <a:lnTo>
                  <a:pt x="71402" y="428401"/>
                </a:lnTo>
                <a:cubicBezTo>
                  <a:pt x="31968" y="428401"/>
                  <a:pt x="0" y="396433"/>
                  <a:pt x="0" y="356999"/>
                </a:cubicBezTo>
                <a:lnTo>
                  <a:pt x="0" y="71402"/>
                </a:lnTo>
                <a:close/>
              </a:path>
            </a:pathLst>
          </a:custGeom>
          <a:gradFill rotWithShape="0">
            <a:gsLst>
              <a:gs pos="0">
                <a:srgbClr val="9BBB59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9BBB59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9BBB59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7113" tIns="59013" rIns="97113" bIns="590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319,8</a:t>
            </a:r>
            <a:endParaRPr lang="en-US" sz="160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05993" y="1569786"/>
            <a:ext cx="6956150" cy="468000"/>
          </a:xfrm>
          <a:custGeom>
            <a:avLst/>
            <a:gdLst>
              <a:gd name="connsiteX0" fmla="*/ 94656 w 567926"/>
              <a:gd name="connsiteY0" fmla="*/ 0 h 6923726"/>
              <a:gd name="connsiteX1" fmla="*/ 473270 w 567926"/>
              <a:gd name="connsiteY1" fmla="*/ 0 h 6923726"/>
              <a:gd name="connsiteX2" fmla="*/ 567926 w 567926"/>
              <a:gd name="connsiteY2" fmla="*/ 94656 h 6923726"/>
              <a:gd name="connsiteX3" fmla="*/ 567926 w 567926"/>
              <a:gd name="connsiteY3" fmla="*/ 6923726 h 6923726"/>
              <a:gd name="connsiteX4" fmla="*/ 567926 w 567926"/>
              <a:gd name="connsiteY4" fmla="*/ 6923726 h 6923726"/>
              <a:gd name="connsiteX5" fmla="*/ 0 w 567926"/>
              <a:gd name="connsiteY5" fmla="*/ 6923726 h 6923726"/>
              <a:gd name="connsiteX6" fmla="*/ 0 w 567926"/>
              <a:gd name="connsiteY6" fmla="*/ 6923726 h 6923726"/>
              <a:gd name="connsiteX7" fmla="*/ 0 w 567926"/>
              <a:gd name="connsiteY7" fmla="*/ 94656 h 6923726"/>
              <a:gd name="connsiteX8" fmla="*/ 94656 w 567926"/>
              <a:gd name="connsiteY8" fmla="*/ 0 h 69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926" h="6923726">
                <a:moveTo>
                  <a:pt x="567926" y="1153979"/>
                </a:moveTo>
                <a:lnTo>
                  <a:pt x="567926" y="5769747"/>
                </a:lnTo>
                <a:cubicBezTo>
                  <a:pt x="567926" y="6407068"/>
                  <a:pt x="564450" y="6923720"/>
                  <a:pt x="560162" y="6923720"/>
                </a:cubicBezTo>
                <a:lnTo>
                  <a:pt x="0" y="6923720"/>
                </a:lnTo>
                <a:lnTo>
                  <a:pt x="0" y="6923720"/>
                </a:lnTo>
                <a:lnTo>
                  <a:pt x="0" y="6"/>
                </a:lnTo>
                <a:lnTo>
                  <a:pt x="0" y="6"/>
                </a:lnTo>
                <a:lnTo>
                  <a:pt x="560162" y="6"/>
                </a:lnTo>
                <a:cubicBezTo>
                  <a:pt x="564450" y="6"/>
                  <a:pt x="567926" y="516658"/>
                  <a:pt x="567926" y="1153979"/>
                </a:cubicBezTo>
                <a:close/>
              </a:path>
            </a:pathLst>
          </a:custGeom>
          <a:solidFill>
            <a:srgbClr val="F39C12">
              <a:tint val="40000"/>
              <a:alpha val="90000"/>
              <a:hueOff val="0"/>
              <a:satOff val="0"/>
              <a:lumOff val="0"/>
              <a:alphaOff val="0"/>
            </a:srgbClr>
          </a:solidFill>
          <a:ln w="6350" cap="flat" cmpd="sng" algn="ctr">
            <a:solidFill>
              <a:srgbClr val="F39C12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1549" rIns="275374" bIns="151549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забезпечення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сталого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функціонування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інфраструктури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громади</a:t>
            </a:r>
            <a:endParaRPr lang="uk-UA" sz="120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97334" y="1540891"/>
            <a:ext cx="1347637" cy="540000"/>
          </a:xfrm>
          <a:custGeom>
            <a:avLst/>
            <a:gdLst>
              <a:gd name="connsiteX0" fmla="*/ 0 w 1347637"/>
              <a:gd name="connsiteY0" fmla="*/ 71402 h 428401"/>
              <a:gd name="connsiteX1" fmla="*/ 71402 w 1347637"/>
              <a:gd name="connsiteY1" fmla="*/ 0 h 428401"/>
              <a:gd name="connsiteX2" fmla="*/ 1276235 w 1347637"/>
              <a:gd name="connsiteY2" fmla="*/ 0 h 428401"/>
              <a:gd name="connsiteX3" fmla="*/ 1347637 w 1347637"/>
              <a:gd name="connsiteY3" fmla="*/ 71402 h 428401"/>
              <a:gd name="connsiteX4" fmla="*/ 1347637 w 1347637"/>
              <a:gd name="connsiteY4" fmla="*/ 356999 h 428401"/>
              <a:gd name="connsiteX5" fmla="*/ 1276235 w 1347637"/>
              <a:gd name="connsiteY5" fmla="*/ 428401 h 428401"/>
              <a:gd name="connsiteX6" fmla="*/ 71402 w 1347637"/>
              <a:gd name="connsiteY6" fmla="*/ 428401 h 428401"/>
              <a:gd name="connsiteX7" fmla="*/ 0 w 1347637"/>
              <a:gd name="connsiteY7" fmla="*/ 356999 h 428401"/>
              <a:gd name="connsiteX8" fmla="*/ 0 w 1347637"/>
              <a:gd name="connsiteY8" fmla="*/ 71402 h 42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637" h="428401">
                <a:moveTo>
                  <a:pt x="0" y="71402"/>
                </a:moveTo>
                <a:cubicBezTo>
                  <a:pt x="0" y="31968"/>
                  <a:pt x="31968" y="0"/>
                  <a:pt x="71402" y="0"/>
                </a:cubicBezTo>
                <a:lnTo>
                  <a:pt x="1276235" y="0"/>
                </a:lnTo>
                <a:cubicBezTo>
                  <a:pt x="1315669" y="0"/>
                  <a:pt x="1347637" y="31968"/>
                  <a:pt x="1347637" y="71402"/>
                </a:cubicBezTo>
                <a:lnTo>
                  <a:pt x="1347637" y="356999"/>
                </a:lnTo>
                <a:cubicBezTo>
                  <a:pt x="1347637" y="396433"/>
                  <a:pt x="1315669" y="428401"/>
                  <a:pt x="1276235" y="428401"/>
                </a:cubicBezTo>
                <a:lnTo>
                  <a:pt x="71402" y="428401"/>
                </a:lnTo>
                <a:cubicBezTo>
                  <a:pt x="31968" y="428401"/>
                  <a:pt x="0" y="396433"/>
                  <a:pt x="0" y="356999"/>
                </a:cubicBezTo>
                <a:lnTo>
                  <a:pt x="0" y="71402"/>
                </a:lnTo>
                <a:close/>
              </a:path>
            </a:pathLst>
          </a:custGeom>
          <a:gradFill rotWithShape="0">
            <a:gsLst>
              <a:gs pos="0">
                <a:srgbClr val="F39C1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39C1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39C1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7113" tIns="59013" rIns="97113" bIns="590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365,4</a:t>
            </a:r>
            <a:endParaRPr lang="en-US" sz="160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31" name="Овал 5"/>
          <p:cNvSpPr txBox="1"/>
          <p:nvPr/>
        </p:nvSpPr>
        <p:spPr>
          <a:xfrm>
            <a:off x="-36925" y="239379"/>
            <a:ext cx="1611025" cy="99319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4F7A32"/>
                </a:solidFill>
              </a:rPr>
              <a:t>C</a:t>
            </a:r>
            <a:r>
              <a:rPr lang="uk-UA" sz="2400" b="1" dirty="0" err="1">
                <a:solidFill>
                  <a:srgbClr val="4F7A32"/>
                </a:solidFill>
              </a:rPr>
              <a:t>тійкість</a:t>
            </a:r>
            <a:endParaRPr lang="uk-UA" sz="2400" b="1" dirty="0">
              <a:solidFill>
                <a:srgbClr val="4F7A32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98585" y="4539969"/>
            <a:ext cx="1346386" cy="540000"/>
          </a:xfrm>
          <a:custGeom>
            <a:avLst/>
            <a:gdLst>
              <a:gd name="connsiteX0" fmla="*/ 0 w 1346386"/>
              <a:gd name="connsiteY0" fmla="*/ 71223 h 427332"/>
              <a:gd name="connsiteX1" fmla="*/ 71223 w 1346386"/>
              <a:gd name="connsiteY1" fmla="*/ 0 h 427332"/>
              <a:gd name="connsiteX2" fmla="*/ 1275163 w 1346386"/>
              <a:gd name="connsiteY2" fmla="*/ 0 h 427332"/>
              <a:gd name="connsiteX3" fmla="*/ 1346386 w 1346386"/>
              <a:gd name="connsiteY3" fmla="*/ 71223 h 427332"/>
              <a:gd name="connsiteX4" fmla="*/ 1346386 w 1346386"/>
              <a:gd name="connsiteY4" fmla="*/ 356109 h 427332"/>
              <a:gd name="connsiteX5" fmla="*/ 1275163 w 1346386"/>
              <a:gd name="connsiteY5" fmla="*/ 427332 h 427332"/>
              <a:gd name="connsiteX6" fmla="*/ 71223 w 1346386"/>
              <a:gd name="connsiteY6" fmla="*/ 427332 h 427332"/>
              <a:gd name="connsiteX7" fmla="*/ 0 w 1346386"/>
              <a:gd name="connsiteY7" fmla="*/ 356109 h 427332"/>
              <a:gd name="connsiteX8" fmla="*/ 0 w 1346386"/>
              <a:gd name="connsiteY8" fmla="*/ 71223 h 42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386" h="427332">
                <a:moveTo>
                  <a:pt x="0" y="71223"/>
                </a:moveTo>
                <a:cubicBezTo>
                  <a:pt x="0" y="31888"/>
                  <a:pt x="31888" y="0"/>
                  <a:pt x="71223" y="0"/>
                </a:cubicBezTo>
                <a:lnTo>
                  <a:pt x="1275163" y="0"/>
                </a:lnTo>
                <a:cubicBezTo>
                  <a:pt x="1314498" y="0"/>
                  <a:pt x="1346386" y="31888"/>
                  <a:pt x="1346386" y="71223"/>
                </a:cubicBezTo>
                <a:lnTo>
                  <a:pt x="1346386" y="356109"/>
                </a:lnTo>
                <a:cubicBezTo>
                  <a:pt x="1346386" y="395444"/>
                  <a:pt x="1314498" y="427332"/>
                  <a:pt x="1275163" y="427332"/>
                </a:cubicBezTo>
                <a:lnTo>
                  <a:pt x="71223" y="427332"/>
                </a:lnTo>
                <a:cubicBezTo>
                  <a:pt x="31888" y="427332"/>
                  <a:pt x="0" y="395444"/>
                  <a:pt x="0" y="356109"/>
                </a:cubicBezTo>
                <a:lnTo>
                  <a:pt x="0" y="71223"/>
                </a:lnTo>
                <a:close/>
              </a:path>
            </a:pathLst>
          </a:custGeom>
          <a:gradFill rotWithShape="0">
            <a:gsLst>
              <a:gs pos="0">
                <a:srgbClr val="FF99FF"/>
              </a:gs>
              <a:gs pos="49000">
                <a:srgbClr val="FFCCFF"/>
              </a:gs>
              <a:gs pos="99000">
                <a:srgbClr val="FFCCFF"/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7061" tIns="58961" rIns="97061" bIns="58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74,1</a:t>
            </a:r>
            <a:endParaRPr lang="en-US" sz="160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1707244" y="3967278"/>
            <a:ext cx="6975010" cy="468000"/>
          </a:xfrm>
          <a:custGeom>
            <a:avLst/>
            <a:gdLst>
              <a:gd name="connsiteX0" fmla="*/ 56979 w 341865"/>
              <a:gd name="connsiteY0" fmla="*/ 0 h 6923726"/>
              <a:gd name="connsiteX1" fmla="*/ 284886 w 341865"/>
              <a:gd name="connsiteY1" fmla="*/ 0 h 6923726"/>
              <a:gd name="connsiteX2" fmla="*/ 341865 w 341865"/>
              <a:gd name="connsiteY2" fmla="*/ 56979 h 6923726"/>
              <a:gd name="connsiteX3" fmla="*/ 341865 w 341865"/>
              <a:gd name="connsiteY3" fmla="*/ 6923726 h 6923726"/>
              <a:gd name="connsiteX4" fmla="*/ 341865 w 341865"/>
              <a:gd name="connsiteY4" fmla="*/ 6923726 h 6923726"/>
              <a:gd name="connsiteX5" fmla="*/ 0 w 341865"/>
              <a:gd name="connsiteY5" fmla="*/ 6923726 h 6923726"/>
              <a:gd name="connsiteX6" fmla="*/ 0 w 341865"/>
              <a:gd name="connsiteY6" fmla="*/ 6923726 h 6923726"/>
              <a:gd name="connsiteX7" fmla="*/ 0 w 341865"/>
              <a:gd name="connsiteY7" fmla="*/ 56979 h 6923726"/>
              <a:gd name="connsiteX8" fmla="*/ 56979 w 341865"/>
              <a:gd name="connsiteY8" fmla="*/ 0 h 69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865" h="6923726">
                <a:moveTo>
                  <a:pt x="341865" y="1153991"/>
                </a:moveTo>
                <a:lnTo>
                  <a:pt x="341865" y="5769735"/>
                </a:lnTo>
                <a:cubicBezTo>
                  <a:pt x="341865" y="6407068"/>
                  <a:pt x="340605" y="6923716"/>
                  <a:pt x="339052" y="6923716"/>
                </a:cubicBezTo>
                <a:lnTo>
                  <a:pt x="0" y="6923716"/>
                </a:lnTo>
                <a:lnTo>
                  <a:pt x="0" y="6923716"/>
                </a:lnTo>
                <a:lnTo>
                  <a:pt x="0" y="10"/>
                </a:lnTo>
                <a:lnTo>
                  <a:pt x="0" y="10"/>
                </a:lnTo>
                <a:lnTo>
                  <a:pt x="339052" y="10"/>
                </a:lnTo>
                <a:cubicBezTo>
                  <a:pt x="340605" y="10"/>
                  <a:pt x="341865" y="516658"/>
                  <a:pt x="341865" y="1153991"/>
                </a:cubicBezTo>
                <a:close/>
              </a:path>
            </a:pathLst>
          </a:custGeom>
          <a:solidFill>
            <a:srgbClr val="FFF3D1"/>
          </a:solidFill>
          <a:ln w="6350" cap="flat" cmpd="sng" algn="ctr">
            <a:solidFill>
              <a:srgbClr val="D4F0E3">
                <a:alpha val="89804"/>
              </a:srgb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0513" rIns="264338" bIns="140514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створення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безпечних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та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комфортних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умов в закладах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освіти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громади</a:t>
            </a:r>
            <a:endParaRPr lang="uk-UA" sz="12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696654" y="3367930"/>
            <a:ext cx="6975011" cy="468000"/>
          </a:xfrm>
          <a:custGeom>
            <a:avLst/>
            <a:gdLst>
              <a:gd name="connsiteX0" fmla="*/ 56979 w 341865"/>
              <a:gd name="connsiteY0" fmla="*/ 0 h 6923726"/>
              <a:gd name="connsiteX1" fmla="*/ 284886 w 341865"/>
              <a:gd name="connsiteY1" fmla="*/ 0 h 6923726"/>
              <a:gd name="connsiteX2" fmla="*/ 341865 w 341865"/>
              <a:gd name="connsiteY2" fmla="*/ 56979 h 6923726"/>
              <a:gd name="connsiteX3" fmla="*/ 341865 w 341865"/>
              <a:gd name="connsiteY3" fmla="*/ 6923726 h 6923726"/>
              <a:gd name="connsiteX4" fmla="*/ 341865 w 341865"/>
              <a:gd name="connsiteY4" fmla="*/ 6923726 h 6923726"/>
              <a:gd name="connsiteX5" fmla="*/ 0 w 341865"/>
              <a:gd name="connsiteY5" fmla="*/ 6923726 h 6923726"/>
              <a:gd name="connsiteX6" fmla="*/ 0 w 341865"/>
              <a:gd name="connsiteY6" fmla="*/ 6923726 h 6923726"/>
              <a:gd name="connsiteX7" fmla="*/ 0 w 341865"/>
              <a:gd name="connsiteY7" fmla="*/ 56979 h 6923726"/>
              <a:gd name="connsiteX8" fmla="*/ 56979 w 341865"/>
              <a:gd name="connsiteY8" fmla="*/ 0 h 69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865" h="6923726">
                <a:moveTo>
                  <a:pt x="341865" y="1153991"/>
                </a:moveTo>
                <a:lnTo>
                  <a:pt x="341865" y="5769735"/>
                </a:lnTo>
                <a:cubicBezTo>
                  <a:pt x="341865" y="6407068"/>
                  <a:pt x="340605" y="6923716"/>
                  <a:pt x="339052" y="6923716"/>
                </a:cubicBezTo>
                <a:lnTo>
                  <a:pt x="0" y="6923716"/>
                </a:lnTo>
                <a:lnTo>
                  <a:pt x="0" y="6923716"/>
                </a:lnTo>
                <a:lnTo>
                  <a:pt x="0" y="10"/>
                </a:lnTo>
                <a:lnTo>
                  <a:pt x="0" y="10"/>
                </a:lnTo>
                <a:lnTo>
                  <a:pt x="339052" y="10"/>
                </a:lnTo>
                <a:cubicBezTo>
                  <a:pt x="340605" y="10"/>
                  <a:pt x="341865" y="516658"/>
                  <a:pt x="341865" y="1153991"/>
                </a:cubicBezTo>
                <a:close/>
              </a:path>
            </a:pathLst>
          </a:custGeom>
          <a:solidFill>
            <a:srgbClr val="E9E8E8"/>
          </a:solidFill>
          <a:ln w="6350" cap="flat" cmpd="sng" algn="ctr">
            <a:solidFill>
              <a:srgbClr val="C0392B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0513" rIns="264338" bIns="140514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створення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безпечного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та комфортного мед. простору для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пацієнтів</a:t>
            </a:r>
            <a:r>
              <a:rPr lang="ru-RU" sz="1200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 та </a:t>
            </a:r>
            <a:r>
              <a:rPr lang="ru-RU" sz="1200" kern="1200" noProof="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Vinnytsia Sans" panose="00000500000000000000" pitchFamily="50" charset="0"/>
                <a:ea typeface="+mn-ea"/>
                <a:cs typeface="+mn-cs"/>
              </a:rPr>
              <a:t>працівників</a:t>
            </a:r>
            <a:endParaRPr lang="uk-UA" sz="12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03405" y="3332865"/>
            <a:ext cx="1346386" cy="540000"/>
          </a:xfrm>
          <a:custGeom>
            <a:avLst/>
            <a:gdLst>
              <a:gd name="connsiteX0" fmla="*/ 0 w 1346386"/>
              <a:gd name="connsiteY0" fmla="*/ 71223 h 427332"/>
              <a:gd name="connsiteX1" fmla="*/ 71223 w 1346386"/>
              <a:gd name="connsiteY1" fmla="*/ 0 h 427332"/>
              <a:gd name="connsiteX2" fmla="*/ 1275163 w 1346386"/>
              <a:gd name="connsiteY2" fmla="*/ 0 h 427332"/>
              <a:gd name="connsiteX3" fmla="*/ 1346386 w 1346386"/>
              <a:gd name="connsiteY3" fmla="*/ 71223 h 427332"/>
              <a:gd name="connsiteX4" fmla="*/ 1346386 w 1346386"/>
              <a:gd name="connsiteY4" fmla="*/ 356109 h 427332"/>
              <a:gd name="connsiteX5" fmla="*/ 1275163 w 1346386"/>
              <a:gd name="connsiteY5" fmla="*/ 427332 h 427332"/>
              <a:gd name="connsiteX6" fmla="*/ 71223 w 1346386"/>
              <a:gd name="connsiteY6" fmla="*/ 427332 h 427332"/>
              <a:gd name="connsiteX7" fmla="*/ 0 w 1346386"/>
              <a:gd name="connsiteY7" fmla="*/ 356109 h 427332"/>
              <a:gd name="connsiteX8" fmla="*/ 0 w 1346386"/>
              <a:gd name="connsiteY8" fmla="*/ 71223 h 42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386" h="427332">
                <a:moveTo>
                  <a:pt x="0" y="71223"/>
                </a:moveTo>
                <a:cubicBezTo>
                  <a:pt x="0" y="31888"/>
                  <a:pt x="31888" y="0"/>
                  <a:pt x="71223" y="0"/>
                </a:cubicBezTo>
                <a:lnTo>
                  <a:pt x="1275163" y="0"/>
                </a:lnTo>
                <a:cubicBezTo>
                  <a:pt x="1314498" y="0"/>
                  <a:pt x="1346386" y="31888"/>
                  <a:pt x="1346386" y="71223"/>
                </a:cubicBezTo>
                <a:lnTo>
                  <a:pt x="1346386" y="356109"/>
                </a:lnTo>
                <a:cubicBezTo>
                  <a:pt x="1346386" y="395444"/>
                  <a:pt x="1314498" y="427332"/>
                  <a:pt x="1275163" y="427332"/>
                </a:cubicBezTo>
                <a:lnTo>
                  <a:pt x="71223" y="427332"/>
                </a:lnTo>
                <a:cubicBezTo>
                  <a:pt x="31888" y="427332"/>
                  <a:pt x="0" y="395444"/>
                  <a:pt x="0" y="356109"/>
                </a:cubicBezTo>
                <a:lnTo>
                  <a:pt x="0" y="71223"/>
                </a:lnTo>
                <a:close/>
              </a:path>
            </a:pathLst>
          </a:custGeom>
          <a:gradFill rotWithShape="0">
            <a:gsLst>
              <a:gs pos="0">
                <a:srgbClr val="E9AEA9"/>
              </a:gs>
              <a:gs pos="86000">
                <a:srgbClr val="DD837C"/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7061" tIns="58961" rIns="97061" bIns="58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102,6</a:t>
            </a:r>
            <a:endParaRPr lang="en-US" sz="160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394821" y="3937519"/>
            <a:ext cx="1346386" cy="540000"/>
          </a:xfrm>
          <a:custGeom>
            <a:avLst/>
            <a:gdLst>
              <a:gd name="connsiteX0" fmla="*/ 0 w 1346386"/>
              <a:gd name="connsiteY0" fmla="*/ 71223 h 427332"/>
              <a:gd name="connsiteX1" fmla="*/ 71223 w 1346386"/>
              <a:gd name="connsiteY1" fmla="*/ 0 h 427332"/>
              <a:gd name="connsiteX2" fmla="*/ 1275163 w 1346386"/>
              <a:gd name="connsiteY2" fmla="*/ 0 h 427332"/>
              <a:gd name="connsiteX3" fmla="*/ 1346386 w 1346386"/>
              <a:gd name="connsiteY3" fmla="*/ 71223 h 427332"/>
              <a:gd name="connsiteX4" fmla="*/ 1346386 w 1346386"/>
              <a:gd name="connsiteY4" fmla="*/ 356109 h 427332"/>
              <a:gd name="connsiteX5" fmla="*/ 1275163 w 1346386"/>
              <a:gd name="connsiteY5" fmla="*/ 427332 h 427332"/>
              <a:gd name="connsiteX6" fmla="*/ 71223 w 1346386"/>
              <a:gd name="connsiteY6" fmla="*/ 427332 h 427332"/>
              <a:gd name="connsiteX7" fmla="*/ 0 w 1346386"/>
              <a:gd name="connsiteY7" fmla="*/ 356109 h 427332"/>
              <a:gd name="connsiteX8" fmla="*/ 0 w 1346386"/>
              <a:gd name="connsiteY8" fmla="*/ 71223 h 42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6386" h="427332">
                <a:moveTo>
                  <a:pt x="0" y="71223"/>
                </a:moveTo>
                <a:cubicBezTo>
                  <a:pt x="0" y="31888"/>
                  <a:pt x="31888" y="0"/>
                  <a:pt x="71223" y="0"/>
                </a:cubicBezTo>
                <a:lnTo>
                  <a:pt x="1275163" y="0"/>
                </a:lnTo>
                <a:cubicBezTo>
                  <a:pt x="1314498" y="0"/>
                  <a:pt x="1346386" y="31888"/>
                  <a:pt x="1346386" y="71223"/>
                </a:cubicBezTo>
                <a:lnTo>
                  <a:pt x="1346386" y="356109"/>
                </a:lnTo>
                <a:cubicBezTo>
                  <a:pt x="1346386" y="395444"/>
                  <a:pt x="1314498" y="427332"/>
                  <a:pt x="1275163" y="427332"/>
                </a:cubicBezTo>
                <a:lnTo>
                  <a:pt x="71223" y="427332"/>
                </a:lnTo>
                <a:cubicBezTo>
                  <a:pt x="31888" y="427332"/>
                  <a:pt x="0" y="395444"/>
                  <a:pt x="0" y="356109"/>
                </a:cubicBezTo>
                <a:lnTo>
                  <a:pt x="0" y="71223"/>
                </a:lnTo>
                <a:close/>
              </a:path>
            </a:pathLst>
          </a:custGeom>
          <a:gradFill rotWithShape="0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7061" tIns="58961" rIns="97061" bIns="5896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89,0</a:t>
            </a:r>
            <a:endParaRPr lang="en-US" sz="200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687133" y="2774937"/>
            <a:ext cx="6975010" cy="468000"/>
          </a:xfrm>
          <a:custGeom>
            <a:avLst/>
            <a:gdLst>
              <a:gd name="connsiteX0" fmla="*/ 94656 w 567926"/>
              <a:gd name="connsiteY0" fmla="*/ 0 h 6923726"/>
              <a:gd name="connsiteX1" fmla="*/ 473270 w 567926"/>
              <a:gd name="connsiteY1" fmla="*/ 0 h 6923726"/>
              <a:gd name="connsiteX2" fmla="*/ 567926 w 567926"/>
              <a:gd name="connsiteY2" fmla="*/ 94656 h 6923726"/>
              <a:gd name="connsiteX3" fmla="*/ 567926 w 567926"/>
              <a:gd name="connsiteY3" fmla="*/ 6923726 h 6923726"/>
              <a:gd name="connsiteX4" fmla="*/ 567926 w 567926"/>
              <a:gd name="connsiteY4" fmla="*/ 6923726 h 6923726"/>
              <a:gd name="connsiteX5" fmla="*/ 0 w 567926"/>
              <a:gd name="connsiteY5" fmla="*/ 6923726 h 6923726"/>
              <a:gd name="connsiteX6" fmla="*/ 0 w 567926"/>
              <a:gd name="connsiteY6" fmla="*/ 6923726 h 6923726"/>
              <a:gd name="connsiteX7" fmla="*/ 0 w 567926"/>
              <a:gd name="connsiteY7" fmla="*/ 94656 h 6923726"/>
              <a:gd name="connsiteX8" fmla="*/ 94656 w 567926"/>
              <a:gd name="connsiteY8" fmla="*/ 0 h 69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926" h="6923726">
                <a:moveTo>
                  <a:pt x="567926" y="1153979"/>
                </a:moveTo>
                <a:lnTo>
                  <a:pt x="567926" y="5769747"/>
                </a:lnTo>
                <a:cubicBezTo>
                  <a:pt x="567926" y="6407068"/>
                  <a:pt x="564450" y="6923720"/>
                  <a:pt x="560162" y="6923720"/>
                </a:cubicBezTo>
                <a:lnTo>
                  <a:pt x="0" y="6923720"/>
                </a:lnTo>
                <a:lnTo>
                  <a:pt x="0" y="6923720"/>
                </a:lnTo>
                <a:lnTo>
                  <a:pt x="0" y="6"/>
                </a:lnTo>
                <a:lnTo>
                  <a:pt x="0" y="6"/>
                </a:lnTo>
                <a:lnTo>
                  <a:pt x="560162" y="6"/>
                </a:lnTo>
                <a:cubicBezTo>
                  <a:pt x="564450" y="6"/>
                  <a:pt x="567926" y="516658"/>
                  <a:pt x="567926" y="11539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6350" cap="flat" cmpd="sng" algn="ctr">
            <a:solidFill>
              <a:srgbClr val="2C3F50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51549" rIns="275374" bIns="151549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проведення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аварійних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робіт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на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об’єктах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житлово-комунального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господарства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,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підготовка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до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опалювального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сезону та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інші</a:t>
            </a:r>
            <a:r>
              <a:rPr lang="ru-RU" sz="1200" kern="1200" noProof="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 </a:t>
            </a:r>
            <a:r>
              <a:rPr lang="ru-RU" sz="1200" kern="1200" noProof="0" dirty="0" err="1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видатки</a:t>
            </a:r>
            <a:endParaRPr lang="uk-UA" sz="1200" kern="1200" noProof="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92328" y="2739114"/>
            <a:ext cx="1347637" cy="540000"/>
          </a:xfrm>
          <a:custGeom>
            <a:avLst/>
            <a:gdLst>
              <a:gd name="connsiteX0" fmla="*/ 0 w 1347637"/>
              <a:gd name="connsiteY0" fmla="*/ 71402 h 428401"/>
              <a:gd name="connsiteX1" fmla="*/ 71402 w 1347637"/>
              <a:gd name="connsiteY1" fmla="*/ 0 h 428401"/>
              <a:gd name="connsiteX2" fmla="*/ 1276235 w 1347637"/>
              <a:gd name="connsiteY2" fmla="*/ 0 h 428401"/>
              <a:gd name="connsiteX3" fmla="*/ 1347637 w 1347637"/>
              <a:gd name="connsiteY3" fmla="*/ 71402 h 428401"/>
              <a:gd name="connsiteX4" fmla="*/ 1347637 w 1347637"/>
              <a:gd name="connsiteY4" fmla="*/ 356999 h 428401"/>
              <a:gd name="connsiteX5" fmla="*/ 1276235 w 1347637"/>
              <a:gd name="connsiteY5" fmla="*/ 428401 h 428401"/>
              <a:gd name="connsiteX6" fmla="*/ 71402 w 1347637"/>
              <a:gd name="connsiteY6" fmla="*/ 428401 h 428401"/>
              <a:gd name="connsiteX7" fmla="*/ 0 w 1347637"/>
              <a:gd name="connsiteY7" fmla="*/ 356999 h 428401"/>
              <a:gd name="connsiteX8" fmla="*/ 0 w 1347637"/>
              <a:gd name="connsiteY8" fmla="*/ 71402 h 42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637" h="428401">
                <a:moveTo>
                  <a:pt x="0" y="71402"/>
                </a:moveTo>
                <a:cubicBezTo>
                  <a:pt x="0" y="31968"/>
                  <a:pt x="31968" y="0"/>
                  <a:pt x="71402" y="0"/>
                </a:cubicBezTo>
                <a:lnTo>
                  <a:pt x="1276235" y="0"/>
                </a:lnTo>
                <a:cubicBezTo>
                  <a:pt x="1315669" y="0"/>
                  <a:pt x="1347637" y="31968"/>
                  <a:pt x="1347637" y="71402"/>
                </a:cubicBezTo>
                <a:lnTo>
                  <a:pt x="1347637" y="356999"/>
                </a:lnTo>
                <a:cubicBezTo>
                  <a:pt x="1347637" y="396433"/>
                  <a:pt x="1315669" y="428401"/>
                  <a:pt x="1276235" y="428401"/>
                </a:cubicBezTo>
                <a:lnTo>
                  <a:pt x="71402" y="428401"/>
                </a:lnTo>
                <a:cubicBezTo>
                  <a:pt x="31968" y="428401"/>
                  <a:pt x="0" y="396433"/>
                  <a:pt x="0" y="356999"/>
                </a:cubicBezTo>
                <a:lnTo>
                  <a:pt x="0" y="71402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7113" tIns="59013" rIns="97113" bIns="590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>
                <a:solidFill>
                  <a:schemeClr val="tx1"/>
                </a:solidFill>
                <a:latin typeface="Vinnytsia Sans" panose="00000500000000000000" pitchFamily="50" charset="0"/>
                <a:ea typeface="+mn-ea"/>
                <a:cs typeface="+mn-cs"/>
              </a:rPr>
              <a:t>104,0 </a:t>
            </a:r>
            <a:endParaRPr lang="en-US" sz="2000" kern="1200" dirty="0">
              <a:solidFill>
                <a:schemeClr val="tx1"/>
              </a:solidFill>
              <a:latin typeface="Vinnytsia San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0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877626">
            <a:off x="3015027" y="2286695"/>
            <a:ext cx="613681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700" dirty="0">
                <a:solidFill>
                  <a:srgbClr val="FFF196"/>
                </a:solidFill>
                <a:latin typeface="Vinnytsia City" pitchFamily="50" charset="0"/>
              </a:rPr>
              <a:t>О</a:t>
            </a:r>
            <a:r>
              <a:rPr lang="uk-UA" sz="24700" dirty="0">
                <a:solidFill>
                  <a:srgbClr val="FEDC00">
                    <a:alpha val="41000"/>
                  </a:srgbClr>
                </a:solidFill>
                <a:latin typeface="Vinnytsia City" pitchFamily="50" charset="0"/>
              </a:rPr>
              <a:t> 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13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36925" y="19050"/>
            <a:ext cx="1611025" cy="1489502"/>
            <a:chOff x="1859536" y="-57005"/>
            <a:chExt cx="1611025" cy="1489502"/>
          </a:xfrm>
        </p:grpSpPr>
        <p:sp>
          <p:nvSpPr>
            <p:cNvPr id="27" name="Капля 26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grpSp>
          <p:nvGrpSpPr>
            <p:cNvPr id="28" name="Группа 27"/>
            <p:cNvGrpSpPr/>
            <p:nvPr/>
          </p:nvGrpSpPr>
          <p:grpSpPr>
            <a:xfrm>
              <a:off x="1859536" y="-7410"/>
              <a:ext cx="1611025" cy="1390573"/>
              <a:chOff x="3390655" y="1169998"/>
              <a:chExt cx="1611025" cy="139057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523309" y="1169998"/>
                <a:ext cx="1390574" cy="1390573"/>
              </a:xfrm>
              <a:prstGeom prst="ellipse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F39C1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30" name="Овал 5"/>
              <p:cNvSpPr txBox="1"/>
              <p:nvPr/>
            </p:nvSpPr>
            <p:spPr>
              <a:xfrm>
                <a:off x="3390655" y="1340732"/>
                <a:ext cx="1611025" cy="99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uk-UA" sz="2400" b="1" dirty="0">
                    <a:solidFill>
                      <a:srgbClr val="F26200"/>
                    </a:solidFill>
                  </a:rPr>
                  <a:t>Турбота</a:t>
                </a: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5" y="2966810"/>
            <a:ext cx="2887209" cy="19257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6" y="2651927"/>
            <a:ext cx="2889356" cy="19257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r="12765"/>
          <a:stretch/>
        </p:blipFill>
        <p:spPr>
          <a:xfrm>
            <a:off x="6286620" y="2358938"/>
            <a:ext cx="2715859" cy="192576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Полилиния 31">
            <a:extLst>
              <a:ext uri="{FF2B5EF4-FFF2-40B4-BE49-F238E27FC236}">
                <a16:creationId xmlns:a16="http://schemas.microsoft.com/office/drawing/2014/main" id="{5944827B-53BE-40BB-8B58-F68861B491F0}"/>
              </a:ext>
            </a:extLst>
          </p:cNvPr>
          <p:cNvSpPr/>
          <p:nvPr/>
        </p:nvSpPr>
        <p:spPr>
          <a:xfrm>
            <a:off x="973393" y="1451130"/>
            <a:ext cx="6998109" cy="720000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ts val="13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Бюджет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на 2024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рік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 – 816,3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млн.грн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.  </a:t>
            </a:r>
            <a:endParaRPr lang="ru-RU" sz="1600" dirty="0">
              <a:solidFill>
                <a:schemeClr val="tx1"/>
              </a:solidFill>
              <a:latin typeface="Vinnytsia Sans" panose="00000500000000000000" pitchFamily="50" charset="0"/>
            </a:endParaRPr>
          </a:p>
          <a:p>
            <a:pPr algn="ctr" defTabSz="711200">
              <a:lnSpc>
                <a:spcPts val="1300"/>
              </a:lnSpc>
              <a:spcAft>
                <a:spcPct val="35000"/>
              </a:spcAft>
            </a:pPr>
            <a:r>
              <a:rPr lang="ru-RU" sz="1600" dirty="0" err="1">
                <a:solidFill>
                  <a:schemeClr val="tx1"/>
                </a:solidFill>
                <a:latin typeface="Vinnytsia Sans" panose="00000500000000000000" pitchFamily="50" charset="0"/>
              </a:rPr>
              <a:t>Спрямовано</a:t>
            </a: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 за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10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місяців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 2024 року – 758,7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млн.грн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3856" y="231461"/>
            <a:ext cx="7389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Турбота</a:t>
            </a:r>
            <a:r>
              <a:rPr lang="ru-RU" sz="2800" dirty="0">
                <a:latin typeface="Vinnytsia Serif" panose="00000500000000000000" pitchFamily="50" charset="0"/>
              </a:rPr>
              <a:t> та </a:t>
            </a:r>
            <a:r>
              <a:rPr lang="ru-RU" sz="2800" dirty="0" err="1">
                <a:latin typeface="Vinnytsia Serif" panose="00000500000000000000" pitchFamily="50" charset="0"/>
              </a:rPr>
              <a:t>підтримка</a:t>
            </a:r>
            <a:br>
              <a:rPr lang="ru-RU" sz="2800" dirty="0">
                <a:latin typeface="Vinnytsia Serif" panose="00000500000000000000" pitchFamily="50" charset="0"/>
              </a:rPr>
            </a:br>
            <a:r>
              <a:rPr lang="ru-RU" sz="2800" dirty="0" err="1">
                <a:latin typeface="Vinnytsia Serif" panose="00000500000000000000" pitchFamily="50" charset="0"/>
              </a:rPr>
              <a:t>мешканців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громади</a:t>
            </a:r>
            <a:endParaRPr lang="ru-RU" sz="2800" dirty="0">
              <a:latin typeface="Vinnytsia Seri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2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877626">
            <a:off x="3015027" y="2286695"/>
            <a:ext cx="613681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700" dirty="0">
                <a:solidFill>
                  <a:srgbClr val="FFF196"/>
                </a:solidFill>
                <a:latin typeface="Vinnytsia City" pitchFamily="50" charset="0"/>
              </a:rPr>
              <a:t>О</a:t>
            </a:r>
            <a:r>
              <a:rPr lang="uk-UA" sz="24700" dirty="0">
                <a:solidFill>
                  <a:srgbClr val="FEDC00">
                    <a:alpha val="41000"/>
                  </a:srgbClr>
                </a:solidFill>
                <a:latin typeface="Vinnytsia City" pitchFamily="50" charset="0"/>
              </a:rPr>
              <a:t> 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14</a:t>
            </a:r>
          </a:p>
        </p:txBody>
      </p:sp>
      <p:sp>
        <p:nvSpPr>
          <p:cNvPr id="25" name="Прямокутник 10">
            <a:extLst>
              <a:ext uri="{FF2B5EF4-FFF2-40B4-BE49-F238E27FC236}">
                <a16:creationId xmlns:a16="http://schemas.microsoft.com/office/drawing/2014/main" id="{71E7B824-A449-4E7B-BAA2-97C12B7FC182}"/>
              </a:ext>
            </a:extLst>
          </p:cNvPr>
          <p:cNvSpPr/>
          <p:nvPr/>
        </p:nvSpPr>
        <p:spPr>
          <a:xfrm>
            <a:off x="8300499" y="1003141"/>
            <a:ext cx="8435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200" b="1" dirty="0" err="1">
                <a:solidFill>
                  <a:srgbClr val="000000"/>
                </a:solidFill>
                <a:latin typeface="Trebuchet MS" pitchFamily="34" charset="0"/>
              </a:rPr>
              <a:t>млн.грн</a:t>
            </a:r>
            <a:r>
              <a:rPr lang="uk-UA" sz="1200" b="1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graphicFrame>
        <p:nvGraphicFramePr>
          <p:cNvPr id="15" name="Diagram 2"/>
          <p:cNvGraphicFramePr/>
          <p:nvPr>
            <p:extLst>
              <p:ext uri="{D42A27DB-BD31-4B8C-83A1-F6EECF244321}">
                <p14:modId xmlns:p14="http://schemas.microsoft.com/office/powerpoint/2010/main" val="1691737448"/>
              </p:ext>
            </p:extLst>
          </p:nvPr>
        </p:nvGraphicFramePr>
        <p:xfrm>
          <a:off x="614786" y="1486261"/>
          <a:ext cx="8433963" cy="365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379893" y="1754207"/>
            <a:ext cx="12010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222,8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699475" y="2452057"/>
            <a:ext cx="12010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32,6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819310" y="3133587"/>
            <a:ext cx="12010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7,2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-36925" y="19050"/>
            <a:ext cx="1611025" cy="1489502"/>
            <a:chOff x="1859536" y="-57005"/>
            <a:chExt cx="1611025" cy="1489502"/>
          </a:xfrm>
        </p:grpSpPr>
        <p:sp>
          <p:nvSpPr>
            <p:cNvPr id="21" name="Капля 20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grpSp>
          <p:nvGrpSpPr>
            <p:cNvPr id="22" name="Группа 21"/>
            <p:cNvGrpSpPr/>
            <p:nvPr/>
          </p:nvGrpSpPr>
          <p:grpSpPr>
            <a:xfrm>
              <a:off x="1859536" y="-7410"/>
              <a:ext cx="1611025" cy="1390573"/>
              <a:chOff x="3390655" y="1169998"/>
              <a:chExt cx="1611025" cy="1390573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3523309" y="1169998"/>
                <a:ext cx="1390574" cy="1390573"/>
              </a:xfrm>
              <a:prstGeom prst="ellipse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F39C1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31" name="Овал 5"/>
              <p:cNvSpPr txBox="1"/>
              <p:nvPr/>
            </p:nvSpPr>
            <p:spPr>
              <a:xfrm>
                <a:off x="3390655" y="1340732"/>
                <a:ext cx="1611025" cy="99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uk-UA" sz="2400" b="1" dirty="0">
                    <a:solidFill>
                      <a:srgbClr val="F26200"/>
                    </a:solidFill>
                  </a:rPr>
                  <a:t>Турбота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843856" y="231461"/>
            <a:ext cx="7389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Турбота</a:t>
            </a:r>
            <a:r>
              <a:rPr lang="ru-RU" sz="2800" dirty="0">
                <a:latin typeface="Vinnytsia Serif" panose="00000500000000000000" pitchFamily="50" charset="0"/>
              </a:rPr>
              <a:t> та </a:t>
            </a:r>
            <a:r>
              <a:rPr lang="ru-RU" sz="2800" dirty="0" err="1">
                <a:latin typeface="Vinnytsia Serif" panose="00000500000000000000" pitchFamily="50" charset="0"/>
              </a:rPr>
              <a:t>підтримка</a:t>
            </a:r>
            <a:br>
              <a:rPr lang="ru-RU" sz="2800" dirty="0">
                <a:latin typeface="Vinnytsia Serif" panose="00000500000000000000" pitchFamily="50" charset="0"/>
              </a:rPr>
            </a:br>
            <a:r>
              <a:rPr lang="ru-RU" sz="2800" dirty="0" err="1">
                <a:latin typeface="Vinnytsia Serif" panose="00000500000000000000" pitchFamily="50" charset="0"/>
              </a:rPr>
              <a:t>мешканців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громади</a:t>
            </a:r>
            <a:endParaRPr lang="ru-RU" sz="2800" dirty="0">
              <a:latin typeface="Vinnytsia Serif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699474" y="3811435"/>
            <a:ext cx="12010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106,7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389418" y="4505096"/>
            <a:ext cx="12010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26,6</a:t>
            </a:r>
          </a:p>
        </p:txBody>
      </p:sp>
    </p:spTree>
    <p:extLst>
      <p:ext uri="{BB962C8B-B14F-4D97-AF65-F5344CB8AC3E}">
        <p14:creationId xmlns:p14="http://schemas.microsoft.com/office/powerpoint/2010/main" val="287168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062A33-D331-4382-A8ED-979DBADB96DC}"/>
              </a:ext>
            </a:extLst>
          </p:cNvPr>
          <p:cNvSpPr txBox="1"/>
          <p:nvPr/>
        </p:nvSpPr>
        <p:spPr>
          <a:xfrm>
            <a:off x="8748432" y="489727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15</a:t>
            </a:r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FA401996-9530-4C2D-881B-6337CEFAAC2E}"/>
              </a:ext>
            </a:extLst>
          </p:cNvPr>
          <p:cNvSpPr/>
          <p:nvPr/>
        </p:nvSpPr>
        <p:spPr>
          <a:xfrm>
            <a:off x="5997657" y="1328354"/>
            <a:ext cx="2917244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defTabSz="914354"/>
            <a:r>
              <a:rPr lang="uk-UA" sz="2400" b="1" kern="0" dirty="0">
                <a:solidFill>
                  <a:srgbClr val="70AD47"/>
                </a:solidFill>
                <a:latin typeface="arial" panose="020B0604020202020204" pitchFamily="34" charset="0"/>
              </a:rPr>
              <a:t>Стійкість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</a:endParaRP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3AC7759E-A832-43E8-B302-2E27940FA229}"/>
              </a:ext>
            </a:extLst>
          </p:cNvPr>
          <p:cNvSpPr/>
          <p:nvPr/>
        </p:nvSpPr>
        <p:spPr>
          <a:xfrm>
            <a:off x="6333872" y="2962161"/>
            <a:ext cx="3015981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4354"/>
            <a:r>
              <a:rPr lang="uk-UA" sz="2400" b="1" kern="0" dirty="0">
                <a:solidFill>
                  <a:srgbClr val="F39C12"/>
                </a:solidFill>
                <a:latin typeface="arial" panose="020B0604020202020204" pitchFamily="34" charset="0"/>
              </a:rPr>
              <a:t>Турбота</a:t>
            </a:r>
            <a:endParaRPr lang="en-US" sz="2000" b="1" kern="0" dirty="0">
              <a:solidFill>
                <a:srgbClr val="F39C12"/>
              </a:solidFill>
            </a:endParaRPr>
          </a:p>
        </p:txBody>
      </p:sp>
      <p:sp>
        <p:nvSpPr>
          <p:cNvPr id="76" name="Rectangle 33">
            <a:extLst>
              <a:ext uri="{FF2B5EF4-FFF2-40B4-BE49-F238E27FC236}">
                <a16:creationId xmlns:a16="http://schemas.microsoft.com/office/drawing/2014/main" id="{2CB3553A-FB27-4277-9189-FB179D52EDD6}"/>
              </a:ext>
            </a:extLst>
          </p:cNvPr>
          <p:cNvSpPr/>
          <p:nvPr/>
        </p:nvSpPr>
        <p:spPr>
          <a:xfrm>
            <a:off x="938023" y="1624375"/>
            <a:ext cx="3459453" cy="83099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defTabSz="914354"/>
            <a:r>
              <a:rPr lang="uk-UA" sz="2400" b="1" kern="0" dirty="0">
                <a:solidFill>
                  <a:srgbClr val="4472C4"/>
                </a:solidFill>
                <a:latin typeface="arial" panose="020B0604020202020204" pitchFamily="34" charset="0"/>
              </a:rPr>
              <a:t>Безпека та </a:t>
            </a:r>
          </a:p>
          <a:p>
            <a:pPr lvl="0" defTabSz="914354"/>
            <a:r>
              <a:rPr lang="uk-UA" sz="2400" b="1" kern="0" dirty="0">
                <a:solidFill>
                  <a:srgbClr val="4472C4"/>
                </a:solidFill>
                <a:latin typeface="arial" panose="020B0604020202020204" pitchFamily="34" charset="0"/>
              </a:rPr>
              <a:t>оборона  </a:t>
            </a:r>
            <a:endParaRPr lang="en-US" sz="2400" b="1" kern="0" dirty="0">
              <a:solidFill>
                <a:srgbClr val="4472C4"/>
              </a:solidFill>
            </a:endParaRPr>
          </a:p>
        </p:txBody>
      </p:sp>
      <p:grpSp>
        <p:nvGrpSpPr>
          <p:cNvPr id="101" name="Group 10">
            <a:extLst>
              <a:ext uri="{FF2B5EF4-FFF2-40B4-BE49-F238E27FC236}">
                <a16:creationId xmlns:a16="http://schemas.microsoft.com/office/drawing/2014/main" id="{6B83CBB5-17C0-4488-9BE8-FF36149B3124}"/>
              </a:ext>
            </a:extLst>
          </p:cNvPr>
          <p:cNvGrpSpPr/>
          <p:nvPr/>
        </p:nvGrpSpPr>
        <p:grpSpPr>
          <a:xfrm rot="5400000">
            <a:off x="2667750" y="1260402"/>
            <a:ext cx="2952000" cy="2952000"/>
            <a:chOff x="4297363" y="1765300"/>
            <a:chExt cx="3825878" cy="3805237"/>
          </a:xfrm>
        </p:grpSpPr>
        <p:sp>
          <p:nvSpPr>
            <p:cNvPr id="102" name="Freeform 277">
              <a:extLst>
                <a:ext uri="{FF2B5EF4-FFF2-40B4-BE49-F238E27FC236}">
                  <a16:creationId xmlns:a16="http://schemas.microsoft.com/office/drawing/2014/main" id="{F848382E-57E4-436A-B076-7975F1C6E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5" y="2727325"/>
              <a:ext cx="795338" cy="1185863"/>
            </a:xfrm>
            <a:custGeom>
              <a:avLst/>
              <a:gdLst>
                <a:gd name="T0" fmla="*/ 0 w 1046"/>
                <a:gd name="T1" fmla="*/ 0 h 1560"/>
                <a:gd name="T2" fmla="*/ 0 w 1046"/>
                <a:gd name="T3" fmla="*/ 98 h 1560"/>
                <a:gd name="T4" fmla="*/ 956 w 1046"/>
                <a:gd name="T5" fmla="*/ 1084 h 1560"/>
                <a:gd name="T6" fmla="*/ 855 w 1046"/>
                <a:gd name="T7" fmla="*/ 1519 h 1560"/>
                <a:gd name="T8" fmla="*/ 933 w 1046"/>
                <a:gd name="T9" fmla="*/ 1560 h 1560"/>
                <a:gd name="T10" fmla="*/ 1046 w 1046"/>
                <a:gd name="T11" fmla="*/ 1078 h 1560"/>
                <a:gd name="T12" fmla="*/ 0 w 1046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6" h="1560">
                  <a:moveTo>
                    <a:pt x="0" y="0"/>
                  </a:moveTo>
                  <a:lnTo>
                    <a:pt x="0" y="98"/>
                  </a:lnTo>
                  <a:cubicBezTo>
                    <a:pt x="531" y="115"/>
                    <a:pt x="956" y="550"/>
                    <a:pt x="956" y="1084"/>
                  </a:cubicBezTo>
                  <a:cubicBezTo>
                    <a:pt x="956" y="1240"/>
                    <a:pt x="920" y="1388"/>
                    <a:pt x="855" y="1519"/>
                  </a:cubicBezTo>
                  <a:lnTo>
                    <a:pt x="933" y="1560"/>
                  </a:lnTo>
                  <a:cubicBezTo>
                    <a:pt x="1010" y="1407"/>
                    <a:pt x="1046" y="1254"/>
                    <a:pt x="1046" y="1078"/>
                  </a:cubicBezTo>
                  <a:cubicBezTo>
                    <a:pt x="1046" y="494"/>
                    <a:pt x="581" y="18"/>
                    <a:pt x="0" y="0"/>
                  </a:cubicBezTo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278">
              <a:extLst>
                <a:ext uri="{FF2B5EF4-FFF2-40B4-BE49-F238E27FC236}">
                  <a16:creationId xmlns:a16="http://schemas.microsoft.com/office/drawing/2014/main" id="{98787157-FAEA-4C4B-88AD-9C90A96B5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8" y="1765300"/>
              <a:ext cx="1763713" cy="2603500"/>
            </a:xfrm>
            <a:custGeom>
              <a:avLst/>
              <a:gdLst>
                <a:gd name="T0" fmla="*/ 2289 w 2319"/>
                <a:gd name="T1" fmla="*/ 2182 h 3425"/>
                <a:gd name="T2" fmla="*/ 0 w 2319"/>
                <a:gd name="T3" fmla="*/ 0 h 3425"/>
                <a:gd name="T4" fmla="*/ 319 w 2319"/>
                <a:gd name="T5" fmla="*/ 613 h 3425"/>
                <a:gd name="T6" fmla="*/ 313 w 2319"/>
                <a:gd name="T7" fmla="*/ 732 h 3425"/>
                <a:gd name="T8" fmla="*/ 25 w 2319"/>
                <a:gd name="T9" fmla="*/ 1178 h 3425"/>
                <a:gd name="T10" fmla="*/ 1120 w 2319"/>
                <a:gd name="T11" fmla="*/ 2349 h 3425"/>
                <a:gd name="T12" fmla="*/ 979 w 2319"/>
                <a:gd name="T13" fmla="*/ 2908 h 3425"/>
                <a:gd name="T14" fmla="*/ 1262 w 2319"/>
                <a:gd name="T15" fmla="*/ 3408 h 3425"/>
                <a:gd name="T16" fmla="*/ 1278 w 2319"/>
                <a:gd name="T17" fmla="*/ 3417 h 3425"/>
                <a:gd name="T18" fmla="*/ 2033 w 2319"/>
                <a:gd name="T19" fmla="*/ 3419 h 3425"/>
                <a:gd name="T20" fmla="*/ 2033 w 2319"/>
                <a:gd name="T21" fmla="*/ 3425 h 3425"/>
                <a:gd name="T22" fmla="*/ 2289 w 2319"/>
                <a:gd name="T23" fmla="*/ 218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9" h="3425">
                  <a:moveTo>
                    <a:pt x="2289" y="2182"/>
                  </a:moveTo>
                  <a:cubicBezTo>
                    <a:pt x="2202" y="962"/>
                    <a:pt x="1199" y="27"/>
                    <a:pt x="0" y="0"/>
                  </a:cubicBezTo>
                  <a:lnTo>
                    <a:pt x="319" y="613"/>
                  </a:lnTo>
                  <a:cubicBezTo>
                    <a:pt x="339" y="651"/>
                    <a:pt x="336" y="696"/>
                    <a:pt x="313" y="732"/>
                  </a:cubicBezTo>
                  <a:lnTo>
                    <a:pt x="25" y="1178"/>
                  </a:lnTo>
                  <a:cubicBezTo>
                    <a:pt x="636" y="1219"/>
                    <a:pt x="1120" y="1727"/>
                    <a:pt x="1120" y="2349"/>
                  </a:cubicBezTo>
                  <a:cubicBezTo>
                    <a:pt x="1120" y="2551"/>
                    <a:pt x="1069" y="2741"/>
                    <a:pt x="979" y="2908"/>
                  </a:cubicBezTo>
                  <a:lnTo>
                    <a:pt x="1262" y="3408"/>
                  </a:lnTo>
                  <a:cubicBezTo>
                    <a:pt x="1265" y="3414"/>
                    <a:pt x="1271" y="3417"/>
                    <a:pt x="1278" y="3417"/>
                  </a:cubicBezTo>
                  <a:lnTo>
                    <a:pt x="2033" y="3419"/>
                  </a:lnTo>
                  <a:lnTo>
                    <a:pt x="2033" y="3425"/>
                  </a:lnTo>
                  <a:cubicBezTo>
                    <a:pt x="2215" y="3041"/>
                    <a:pt x="2319" y="2605"/>
                    <a:pt x="2289" y="2182"/>
                  </a:cubicBezTo>
                </a:path>
              </a:pathLst>
            </a:custGeom>
            <a:solidFill>
              <a:srgbClr val="F39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279">
              <a:extLst>
                <a:ext uri="{FF2B5EF4-FFF2-40B4-BE49-F238E27FC236}">
                  <a16:creationId xmlns:a16="http://schemas.microsoft.com/office/drawing/2014/main" id="{8B7A5BEC-436A-4002-AC71-9274AB69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2" y="3948113"/>
              <a:ext cx="1362075" cy="531813"/>
            </a:xfrm>
            <a:custGeom>
              <a:avLst/>
              <a:gdLst>
                <a:gd name="T0" fmla="*/ 334 w 1792"/>
                <a:gd name="T1" fmla="*/ 408 h 700"/>
                <a:gd name="T2" fmla="*/ 1792 w 1792"/>
                <a:gd name="T3" fmla="*/ 41 h 700"/>
                <a:gd name="T4" fmla="*/ 1714 w 1792"/>
                <a:gd name="T5" fmla="*/ 0 h 700"/>
                <a:gd name="T6" fmla="*/ 877 w 1792"/>
                <a:gd name="T7" fmla="*/ 465 h 700"/>
                <a:gd name="T8" fmla="*/ 78 w 1792"/>
                <a:gd name="T9" fmla="*/ 57 h 700"/>
                <a:gd name="T10" fmla="*/ 5 w 1792"/>
                <a:gd name="T11" fmla="*/ 105 h 700"/>
                <a:gd name="T12" fmla="*/ 0 w 1792"/>
                <a:gd name="T13" fmla="*/ 108 h 700"/>
                <a:gd name="T14" fmla="*/ 334 w 1792"/>
                <a:gd name="T15" fmla="*/ 40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2" h="700">
                  <a:moveTo>
                    <a:pt x="334" y="408"/>
                  </a:moveTo>
                  <a:cubicBezTo>
                    <a:pt x="841" y="700"/>
                    <a:pt x="1486" y="535"/>
                    <a:pt x="1792" y="41"/>
                  </a:cubicBezTo>
                  <a:lnTo>
                    <a:pt x="1714" y="0"/>
                  </a:lnTo>
                  <a:cubicBezTo>
                    <a:pt x="1540" y="279"/>
                    <a:pt x="1230" y="465"/>
                    <a:pt x="877" y="465"/>
                  </a:cubicBezTo>
                  <a:cubicBezTo>
                    <a:pt x="548" y="465"/>
                    <a:pt x="257" y="304"/>
                    <a:pt x="78" y="57"/>
                  </a:cubicBezTo>
                  <a:lnTo>
                    <a:pt x="5" y="105"/>
                  </a:lnTo>
                  <a:cubicBezTo>
                    <a:pt x="3" y="106"/>
                    <a:pt x="2" y="107"/>
                    <a:pt x="0" y="108"/>
                  </a:cubicBezTo>
                  <a:cubicBezTo>
                    <a:pt x="88" y="232"/>
                    <a:pt x="195" y="328"/>
                    <a:pt x="334" y="408"/>
                  </a:cubicBezTo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280">
              <a:extLst>
                <a:ext uri="{FF2B5EF4-FFF2-40B4-BE49-F238E27FC236}">
                  <a16:creationId xmlns:a16="http://schemas.microsoft.com/office/drawing/2014/main" id="{9F6381C7-37BD-4819-A565-4881156E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2" y="4041774"/>
              <a:ext cx="3028951" cy="1528763"/>
            </a:xfrm>
            <a:custGeom>
              <a:avLst/>
              <a:gdLst>
                <a:gd name="T0" fmla="*/ 3279 w 3984"/>
                <a:gd name="T1" fmla="*/ 522 h 2011"/>
                <a:gd name="T2" fmla="*/ 3175 w 3984"/>
                <a:gd name="T3" fmla="*/ 462 h 2011"/>
                <a:gd name="T4" fmla="*/ 2920 w 3984"/>
                <a:gd name="T5" fmla="*/ 11 h 2011"/>
                <a:gd name="T6" fmla="*/ 1946 w 3984"/>
                <a:gd name="T7" fmla="*/ 529 h 2011"/>
                <a:gd name="T8" fmla="*/ 965 w 3984"/>
                <a:gd name="T9" fmla="*/ 0 h 2011"/>
                <a:gd name="T10" fmla="*/ 881 w 3984"/>
                <a:gd name="T11" fmla="*/ 1 h 2011"/>
                <a:gd name="T12" fmla="*/ 395 w 3984"/>
                <a:gd name="T13" fmla="*/ 4 h 2011"/>
                <a:gd name="T14" fmla="*/ 379 w 3984"/>
                <a:gd name="T15" fmla="*/ 14 h 2011"/>
                <a:gd name="T16" fmla="*/ 17 w 3984"/>
                <a:gd name="T17" fmla="*/ 659 h 2011"/>
                <a:gd name="T18" fmla="*/ 10 w 3984"/>
                <a:gd name="T19" fmla="*/ 673 h 2011"/>
                <a:gd name="T20" fmla="*/ 3 w 3984"/>
                <a:gd name="T21" fmla="*/ 669 h 2011"/>
                <a:gd name="T22" fmla="*/ 2 w 3984"/>
                <a:gd name="T23" fmla="*/ 668 h 2011"/>
                <a:gd name="T24" fmla="*/ 0 w 3984"/>
                <a:gd name="T25" fmla="*/ 671 h 2011"/>
                <a:gd name="T26" fmla="*/ 919 w 3984"/>
                <a:gd name="T27" fmla="*/ 1467 h 2011"/>
                <a:gd name="T28" fmla="*/ 3984 w 3984"/>
                <a:gd name="T29" fmla="*/ 524 h 2011"/>
                <a:gd name="T30" fmla="*/ 3279 w 3984"/>
                <a:gd name="T31" fmla="*/ 522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4" h="2011">
                  <a:moveTo>
                    <a:pt x="3279" y="522"/>
                  </a:moveTo>
                  <a:cubicBezTo>
                    <a:pt x="3236" y="522"/>
                    <a:pt x="3196" y="499"/>
                    <a:pt x="3175" y="462"/>
                  </a:cubicBezTo>
                  <a:lnTo>
                    <a:pt x="2920" y="11"/>
                  </a:lnTo>
                  <a:cubicBezTo>
                    <a:pt x="2709" y="323"/>
                    <a:pt x="2352" y="529"/>
                    <a:pt x="1946" y="529"/>
                  </a:cubicBezTo>
                  <a:cubicBezTo>
                    <a:pt x="1536" y="529"/>
                    <a:pt x="1175" y="319"/>
                    <a:pt x="965" y="0"/>
                  </a:cubicBezTo>
                  <a:lnTo>
                    <a:pt x="881" y="1"/>
                  </a:lnTo>
                  <a:lnTo>
                    <a:pt x="395" y="4"/>
                  </a:lnTo>
                  <a:cubicBezTo>
                    <a:pt x="388" y="4"/>
                    <a:pt x="382" y="8"/>
                    <a:pt x="379" y="14"/>
                  </a:cubicBezTo>
                  <a:lnTo>
                    <a:pt x="17" y="659"/>
                  </a:lnTo>
                  <a:lnTo>
                    <a:pt x="10" y="673"/>
                  </a:lnTo>
                  <a:lnTo>
                    <a:pt x="3" y="669"/>
                  </a:lnTo>
                  <a:lnTo>
                    <a:pt x="2" y="668"/>
                  </a:lnTo>
                  <a:lnTo>
                    <a:pt x="0" y="671"/>
                  </a:lnTo>
                  <a:cubicBezTo>
                    <a:pt x="242" y="1029"/>
                    <a:pt x="531" y="1279"/>
                    <a:pt x="919" y="1467"/>
                  </a:cubicBezTo>
                  <a:cubicBezTo>
                    <a:pt x="2037" y="2011"/>
                    <a:pt x="3375" y="1587"/>
                    <a:pt x="3984" y="524"/>
                  </a:cubicBezTo>
                  <a:lnTo>
                    <a:pt x="3279" y="522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81">
              <a:extLst>
                <a:ext uri="{FF2B5EF4-FFF2-40B4-BE49-F238E27FC236}">
                  <a16:creationId xmlns:a16="http://schemas.microsoft.com/office/drawing/2014/main" id="{0DFE9802-8551-4A32-8660-D7889FCD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7" y="2727325"/>
              <a:ext cx="890588" cy="1238250"/>
            </a:xfrm>
            <a:custGeom>
              <a:avLst/>
              <a:gdLst>
                <a:gd name="T0" fmla="*/ 386 w 1171"/>
                <a:gd name="T1" fmla="*/ 1578 h 1628"/>
                <a:gd name="T2" fmla="*/ 253 w 1171"/>
                <a:gd name="T3" fmla="*/ 1083 h 1628"/>
                <a:gd name="T4" fmla="*/ 1171 w 1171"/>
                <a:gd name="T5" fmla="*/ 99 h 1628"/>
                <a:gd name="T6" fmla="*/ 1171 w 1171"/>
                <a:gd name="T7" fmla="*/ 0 h 1628"/>
                <a:gd name="T8" fmla="*/ 697 w 1171"/>
                <a:gd name="T9" fmla="*/ 142 h 1628"/>
                <a:gd name="T10" fmla="*/ 308 w 1171"/>
                <a:gd name="T11" fmla="*/ 1628 h 1628"/>
                <a:gd name="T12" fmla="*/ 386 w 1171"/>
                <a:gd name="T13" fmla="*/ 157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628">
                  <a:moveTo>
                    <a:pt x="386" y="1578"/>
                  </a:moveTo>
                  <a:cubicBezTo>
                    <a:pt x="302" y="1432"/>
                    <a:pt x="253" y="1264"/>
                    <a:pt x="253" y="1083"/>
                  </a:cubicBezTo>
                  <a:cubicBezTo>
                    <a:pt x="253" y="561"/>
                    <a:pt x="658" y="135"/>
                    <a:pt x="1171" y="99"/>
                  </a:cubicBezTo>
                  <a:lnTo>
                    <a:pt x="1171" y="0"/>
                  </a:lnTo>
                  <a:cubicBezTo>
                    <a:pt x="1000" y="9"/>
                    <a:pt x="850" y="54"/>
                    <a:pt x="697" y="142"/>
                  </a:cubicBezTo>
                  <a:cubicBezTo>
                    <a:pt x="179" y="441"/>
                    <a:pt x="0" y="1107"/>
                    <a:pt x="308" y="1628"/>
                  </a:cubicBezTo>
                  <a:cubicBezTo>
                    <a:pt x="313" y="1627"/>
                    <a:pt x="383" y="1580"/>
                    <a:pt x="386" y="1578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282">
              <a:extLst>
                <a:ext uri="{FF2B5EF4-FFF2-40B4-BE49-F238E27FC236}">
                  <a16:creationId xmlns:a16="http://schemas.microsoft.com/office/drawing/2014/main" id="{CAED65A5-CE68-4297-A4ED-435C5388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766888"/>
              <a:ext cx="2239963" cy="2719388"/>
            </a:xfrm>
            <a:custGeom>
              <a:avLst/>
              <a:gdLst>
                <a:gd name="T0" fmla="*/ 1482 w 2945"/>
                <a:gd name="T1" fmla="*/ 2347 h 3577"/>
                <a:gd name="T2" fmla="*/ 2619 w 2945"/>
                <a:gd name="T3" fmla="*/ 1174 h 3577"/>
                <a:gd name="T4" fmla="*/ 2941 w 2945"/>
                <a:gd name="T5" fmla="*/ 676 h 3577"/>
                <a:gd name="T6" fmla="*/ 2942 w 2945"/>
                <a:gd name="T7" fmla="*/ 657 h 3577"/>
                <a:gd name="T8" fmla="*/ 2600 w 2945"/>
                <a:gd name="T9" fmla="*/ 0 h 3577"/>
                <a:gd name="T10" fmla="*/ 2490 w 2945"/>
                <a:gd name="T11" fmla="*/ 3 h 3577"/>
                <a:gd name="T12" fmla="*/ 1341 w 2945"/>
                <a:gd name="T13" fmla="*/ 401 h 3577"/>
                <a:gd name="T14" fmla="*/ 656 w 2945"/>
                <a:gd name="T15" fmla="*/ 3577 h 3577"/>
                <a:gd name="T16" fmla="*/ 1003 w 2945"/>
                <a:gd name="T17" fmla="*/ 2958 h 3577"/>
                <a:gd name="T18" fmla="*/ 1105 w 2945"/>
                <a:gd name="T19" fmla="*/ 2897 h 3577"/>
                <a:gd name="T20" fmla="*/ 1617 w 2945"/>
                <a:gd name="T21" fmla="*/ 2894 h 3577"/>
                <a:gd name="T22" fmla="*/ 1482 w 2945"/>
                <a:gd name="T23" fmla="*/ 2347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5" h="3577">
                  <a:moveTo>
                    <a:pt x="1482" y="2347"/>
                  </a:moveTo>
                  <a:cubicBezTo>
                    <a:pt x="1482" y="1711"/>
                    <a:pt x="1988" y="1194"/>
                    <a:pt x="2619" y="1174"/>
                  </a:cubicBezTo>
                  <a:lnTo>
                    <a:pt x="2941" y="676"/>
                  </a:lnTo>
                  <a:cubicBezTo>
                    <a:pt x="2945" y="670"/>
                    <a:pt x="2945" y="663"/>
                    <a:pt x="2942" y="657"/>
                  </a:cubicBezTo>
                  <a:lnTo>
                    <a:pt x="2600" y="0"/>
                  </a:lnTo>
                  <a:lnTo>
                    <a:pt x="2490" y="3"/>
                  </a:lnTo>
                  <a:cubicBezTo>
                    <a:pt x="2059" y="34"/>
                    <a:pt x="1699" y="159"/>
                    <a:pt x="1341" y="401"/>
                  </a:cubicBezTo>
                  <a:cubicBezTo>
                    <a:pt x="294" y="1109"/>
                    <a:pt x="0" y="2512"/>
                    <a:pt x="656" y="3577"/>
                  </a:cubicBezTo>
                  <a:lnTo>
                    <a:pt x="1003" y="2958"/>
                  </a:lnTo>
                  <a:cubicBezTo>
                    <a:pt x="1023" y="2921"/>
                    <a:pt x="1063" y="2897"/>
                    <a:pt x="1105" y="2897"/>
                  </a:cubicBezTo>
                  <a:lnTo>
                    <a:pt x="1617" y="2894"/>
                  </a:lnTo>
                  <a:cubicBezTo>
                    <a:pt x="1531" y="2730"/>
                    <a:pt x="1482" y="2545"/>
                    <a:pt x="1482" y="2347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Freeform 393"/>
          <p:cNvSpPr/>
          <p:nvPr/>
        </p:nvSpPr>
        <p:spPr>
          <a:xfrm>
            <a:off x="5486725" y="1357533"/>
            <a:ext cx="486796" cy="432486"/>
          </a:xfrm>
          <a:custGeom>
            <a:avLst/>
            <a:gdLst>
              <a:gd name="connsiteX0" fmla="*/ 221706 w 486796"/>
              <a:gd name="connsiteY0" fmla="*/ 36059 h 432707"/>
              <a:gd name="connsiteX1" fmla="*/ 278048 w 486796"/>
              <a:gd name="connsiteY1" fmla="*/ 44228 h 432707"/>
              <a:gd name="connsiteX2" fmla="*/ 339743 w 486796"/>
              <a:gd name="connsiteY2" fmla="*/ 69019 h 432707"/>
              <a:gd name="connsiteX3" fmla="*/ 364534 w 486796"/>
              <a:gd name="connsiteY3" fmla="*/ 74372 h 432707"/>
              <a:gd name="connsiteX4" fmla="*/ 397635 w 486796"/>
              <a:gd name="connsiteY4" fmla="*/ 68456 h 432707"/>
              <a:gd name="connsiteX5" fmla="*/ 428623 w 486796"/>
              <a:gd name="connsiteY5" fmla="*/ 55215 h 432707"/>
              <a:gd name="connsiteX6" fmla="*/ 453413 w 486796"/>
              <a:gd name="connsiteY6" fmla="*/ 41975 h 432707"/>
              <a:gd name="connsiteX7" fmla="*/ 468766 w 486796"/>
              <a:gd name="connsiteY7" fmla="*/ 36059 h 432707"/>
              <a:gd name="connsiteX8" fmla="*/ 481443 w 486796"/>
              <a:gd name="connsiteY8" fmla="*/ 41411 h 432707"/>
              <a:gd name="connsiteX9" fmla="*/ 486796 w 486796"/>
              <a:gd name="connsiteY9" fmla="*/ 54088 h 432707"/>
              <a:gd name="connsiteX10" fmla="*/ 486796 w 486796"/>
              <a:gd name="connsiteY10" fmla="*/ 269033 h 432707"/>
              <a:gd name="connsiteX11" fmla="*/ 483275 w 486796"/>
              <a:gd name="connsiteY11" fmla="*/ 279879 h 432707"/>
              <a:gd name="connsiteX12" fmla="*/ 472147 w 486796"/>
              <a:gd name="connsiteY12" fmla="*/ 287626 h 432707"/>
              <a:gd name="connsiteX13" fmla="*/ 368196 w 486796"/>
              <a:gd name="connsiteY13" fmla="*/ 320305 h 432707"/>
              <a:gd name="connsiteX14" fmla="*/ 333405 w 486796"/>
              <a:gd name="connsiteY14" fmla="*/ 314107 h 432707"/>
              <a:gd name="connsiteX15" fmla="*/ 302839 w 486796"/>
              <a:gd name="connsiteY15" fmla="*/ 300585 h 432707"/>
              <a:gd name="connsiteX16" fmla="*/ 270302 w 486796"/>
              <a:gd name="connsiteY16" fmla="*/ 287063 h 432707"/>
              <a:gd name="connsiteX17" fmla="*/ 230158 w 486796"/>
              <a:gd name="connsiteY17" fmla="*/ 280865 h 432707"/>
              <a:gd name="connsiteX18" fmla="*/ 99444 w 486796"/>
              <a:gd name="connsiteY18" fmla="*/ 321995 h 432707"/>
              <a:gd name="connsiteX19" fmla="*/ 90148 w 486796"/>
              <a:gd name="connsiteY19" fmla="*/ 324530 h 432707"/>
              <a:gd name="connsiteX20" fmla="*/ 77471 w 486796"/>
              <a:gd name="connsiteY20" fmla="*/ 319178 h 432707"/>
              <a:gd name="connsiteX21" fmla="*/ 72118 w 486796"/>
              <a:gd name="connsiteY21" fmla="*/ 306501 h 432707"/>
              <a:gd name="connsiteX22" fmla="*/ 72118 w 486796"/>
              <a:gd name="connsiteY22" fmla="*/ 97472 h 432707"/>
              <a:gd name="connsiteX23" fmla="*/ 80851 w 486796"/>
              <a:gd name="connsiteY23" fmla="*/ 81978 h 432707"/>
              <a:gd name="connsiteX24" fmla="*/ 103107 w 486796"/>
              <a:gd name="connsiteY24" fmla="*/ 69864 h 432707"/>
              <a:gd name="connsiteX25" fmla="*/ 221706 w 486796"/>
              <a:gd name="connsiteY25" fmla="*/ 36059 h 432707"/>
              <a:gd name="connsiteX26" fmla="*/ 36059 w 486796"/>
              <a:gd name="connsiteY26" fmla="*/ 0 h 432707"/>
              <a:gd name="connsiteX27" fmla="*/ 61554 w 486796"/>
              <a:gd name="connsiteY27" fmla="*/ 10564 h 432707"/>
              <a:gd name="connsiteX28" fmla="*/ 72118 w 486796"/>
              <a:gd name="connsiteY28" fmla="*/ 36059 h 432707"/>
              <a:gd name="connsiteX29" fmla="*/ 54089 w 486796"/>
              <a:gd name="connsiteY29" fmla="*/ 67047 h 432707"/>
              <a:gd name="connsiteX30" fmla="*/ 54089 w 486796"/>
              <a:gd name="connsiteY30" fmla="*/ 423692 h 432707"/>
              <a:gd name="connsiteX31" fmla="*/ 51413 w 486796"/>
              <a:gd name="connsiteY31" fmla="*/ 430031 h 432707"/>
              <a:gd name="connsiteX32" fmla="*/ 45074 w 486796"/>
              <a:gd name="connsiteY32" fmla="*/ 432707 h 432707"/>
              <a:gd name="connsiteX33" fmla="*/ 27045 w 486796"/>
              <a:gd name="connsiteY33" fmla="*/ 432707 h 432707"/>
              <a:gd name="connsiteX34" fmla="*/ 20706 w 486796"/>
              <a:gd name="connsiteY34" fmla="*/ 430031 h 432707"/>
              <a:gd name="connsiteX35" fmla="*/ 18030 w 486796"/>
              <a:gd name="connsiteY35" fmla="*/ 423692 h 432707"/>
              <a:gd name="connsiteX36" fmla="*/ 18030 w 486796"/>
              <a:gd name="connsiteY36" fmla="*/ 67047 h 432707"/>
              <a:gd name="connsiteX37" fmla="*/ 0 w 486796"/>
              <a:gd name="connsiteY37" fmla="*/ 36059 h 432707"/>
              <a:gd name="connsiteX38" fmla="*/ 10564 w 486796"/>
              <a:gd name="connsiteY38" fmla="*/ 10564 h 432707"/>
              <a:gd name="connsiteX39" fmla="*/ 36059 w 486796"/>
              <a:gd name="connsiteY39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6796" h="432707">
                <a:moveTo>
                  <a:pt x="221706" y="36059"/>
                </a:moveTo>
                <a:cubicBezTo>
                  <a:pt x="241802" y="36059"/>
                  <a:pt x="260582" y="38782"/>
                  <a:pt x="278048" y="44228"/>
                </a:cubicBezTo>
                <a:cubicBezTo>
                  <a:pt x="295515" y="49675"/>
                  <a:pt x="316079" y="57938"/>
                  <a:pt x="339743" y="69019"/>
                </a:cubicBezTo>
                <a:cubicBezTo>
                  <a:pt x="346880" y="72587"/>
                  <a:pt x="355143" y="74372"/>
                  <a:pt x="364534" y="74372"/>
                </a:cubicBezTo>
                <a:cubicBezTo>
                  <a:pt x="374675" y="74372"/>
                  <a:pt x="385709" y="72400"/>
                  <a:pt x="397635" y="68456"/>
                </a:cubicBezTo>
                <a:cubicBezTo>
                  <a:pt x="409560" y="64512"/>
                  <a:pt x="419890" y="60098"/>
                  <a:pt x="428623" y="55215"/>
                </a:cubicBezTo>
                <a:cubicBezTo>
                  <a:pt x="437356" y="50332"/>
                  <a:pt x="445619" y="45919"/>
                  <a:pt x="453413" y="41975"/>
                </a:cubicBezTo>
                <a:cubicBezTo>
                  <a:pt x="461207" y="38031"/>
                  <a:pt x="466325" y="36059"/>
                  <a:pt x="468766" y="36059"/>
                </a:cubicBezTo>
                <a:cubicBezTo>
                  <a:pt x="473649" y="36059"/>
                  <a:pt x="477875" y="37843"/>
                  <a:pt x="481443" y="41411"/>
                </a:cubicBezTo>
                <a:cubicBezTo>
                  <a:pt x="485012" y="44980"/>
                  <a:pt x="486796" y="49205"/>
                  <a:pt x="486796" y="54088"/>
                </a:cubicBezTo>
                <a:lnTo>
                  <a:pt x="486796" y="269033"/>
                </a:lnTo>
                <a:cubicBezTo>
                  <a:pt x="486796" y="273729"/>
                  <a:pt x="485622" y="277344"/>
                  <a:pt x="483275" y="279879"/>
                </a:cubicBezTo>
                <a:cubicBezTo>
                  <a:pt x="480927" y="282415"/>
                  <a:pt x="477218" y="284997"/>
                  <a:pt x="472147" y="287626"/>
                </a:cubicBezTo>
                <a:cubicBezTo>
                  <a:pt x="431769" y="309412"/>
                  <a:pt x="397118" y="320305"/>
                  <a:pt x="368196" y="320305"/>
                </a:cubicBezTo>
                <a:cubicBezTo>
                  <a:pt x="356740" y="320305"/>
                  <a:pt x="345143" y="318239"/>
                  <a:pt x="333405" y="314107"/>
                </a:cubicBezTo>
                <a:cubicBezTo>
                  <a:pt x="321667" y="309975"/>
                  <a:pt x="311478" y="305468"/>
                  <a:pt x="302839" y="300585"/>
                </a:cubicBezTo>
                <a:cubicBezTo>
                  <a:pt x="294200" y="295702"/>
                  <a:pt x="283354" y="291195"/>
                  <a:pt x="270302" y="287063"/>
                </a:cubicBezTo>
                <a:cubicBezTo>
                  <a:pt x="257249" y="282931"/>
                  <a:pt x="243868" y="280865"/>
                  <a:pt x="230158" y="280865"/>
                </a:cubicBezTo>
                <a:cubicBezTo>
                  <a:pt x="194099" y="280865"/>
                  <a:pt x="150528" y="294575"/>
                  <a:pt x="99444" y="321995"/>
                </a:cubicBezTo>
                <a:cubicBezTo>
                  <a:pt x="96251" y="323685"/>
                  <a:pt x="93153" y="324530"/>
                  <a:pt x="90148" y="324530"/>
                </a:cubicBezTo>
                <a:cubicBezTo>
                  <a:pt x="85265" y="324530"/>
                  <a:pt x="81039" y="322746"/>
                  <a:pt x="77471" y="319178"/>
                </a:cubicBezTo>
                <a:cubicBezTo>
                  <a:pt x="73902" y="315610"/>
                  <a:pt x="72118" y="311384"/>
                  <a:pt x="72118" y="306501"/>
                </a:cubicBezTo>
                <a:lnTo>
                  <a:pt x="72118" y="97472"/>
                </a:lnTo>
                <a:cubicBezTo>
                  <a:pt x="72118" y="91462"/>
                  <a:pt x="75029" y="86297"/>
                  <a:pt x="80851" y="81978"/>
                </a:cubicBezTo>
                <a:cubicBezTo>
                  <a:pt x="84795" y="79348"/>
                  <a:pt x="92214" y="75311"/>
                  <a:pt x="103107" y="69864"/>
                </a:cubicBezTo>
                <a:cubicBezTo>
                  <a:pt x="147429" y="47327"/>
                  <a:pt x="186962" y="36059"/>
                  <a:pt x="221706" y="36059"/>
                </a:cubicBezTo>
                <a:close/>
                <a:moveTo>
                  <a:pt x="36059" y="0"/>
                </a:moveTo>
                <a:cubicBezTo>
                  <a:pt x="46013" y="0"/>
                  <a:pt x="54511" y="3521"/>
                  <a:pt x="61554" y="10564"/>
                </a:cubicBezTo>
                <a:cubicBezTo>
                  <a:pt x="68597" y="17607"/>
                  <a:pt x="72118" y="26105"/>
                  <a:pt x="72118" y="36059"/>
                </a:cubicBezTo>
                <a:cubicBezTo>
                  <a:pt x="72118" y="49581"/>
                  <a:pt x="66109" y="59910"/>
                  <a:pt x="54089" y="67047"/>
                </a:cubicBezTo>
                <a:lnTo>
                  <a:pt x="54089" y="423692"/>
                </a:lnTo>
                <a:cubicBezTo>
                  <a:pt x="54089" y="426134"/>
                  <a:pt x="53197" y="428247"/>
                  <a:pt x="51413" y="430031"/>
                </a:cubicBezTo>
                <a:cubicBezTo>
                  <a:pt x="49628" y="431815"/>
                  <a:pt x="47516" y="432707"/>
                  <a:pt x="45074" y="432707"/>
                </a:cubicBezTo>
                <a:lnTo>
                  <a:pt x="27045" y="432707"/>
                </a:lnTo>
                <a:cubicBezTo>
                  <a:pt x="24603" y="432707"/>
                  <a:pt x="22490" y="431815"/>
                  <a:pt x="20706" y="430031"/>
                </a:cubicBezTo>
                <a:cubicBezTo>
                  <a:pt x="18922" y="428247"/>
                  <a:pt x="18030" y="426134"/>
                  <a:pt x="18030" y="423692"/>
                </a:cubicBezTo>
                <a:lnTo>
                  <a:pt x="18030" y="67047"/>
                </a:lnTo>
                <a:cubicBezTo>
                  <a:pt x="6010" y="59910"/>
                  <a:pt x="0" y="49581"/>
                  <a:pt x="0" y="36059"/>
                </a:cubicBezTo>
                <a:cubicBezTo>
                  <a:pt x="0" y="26105"/>
                  <a:pt x="3522" y="17607"/>
                  <a:pt x="10564" y="10564"/>
                </a:cubicBezTo>
                <a:cubicBezTo>
                  <a:pt x="17607" y="3521"/>
                  <a:pt x="26105" y="0"/>
                  <a:pt x="36059" y="0"/>
                </a:cubicBezTo>
                <a:close/>
              </a:path>
            </a:pathLst>
          </a:cu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0265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425"/>
          <p:cNvSpPr/>
          <p:nvPr/>
        </p:nvSpPr>
        <p:spPr>
          <a:xfrm>
            <a:off x="5857710" y="2947768"/>
            <a:ext cx="486796" cy="459702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rgbClr val="F39C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0265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473"/>
          <p:cNvSpPr/>
          <p:nvPr/>
        </p:nvSpPr>
        <p:spPr>
          <a:xfrm rot="19424480">
            <a:off x="446147" y="1860902"/>
            <a:ext cx="540192" cy="324382"/>
          </a:xfrm>
          <a:custGeom>
            <a:avLst/>
            <a:gdLst/>
            <a:ahLst/>
            <a:cxnLst/>
            <a:rect l="l" t="t" r="r" b="b"/>
            <a:pathLst>
              <a:path w="540884" h="324530">
                <a:moveTo>
                  <a:pt x="126206" y="0"/>
                </a:moveTo>
                <a:lnTo>
                  <a:pt x="144236" y="0"/>
                </a:lnTo>
                <a:lnTo>
                  <a:pt x="189309" y="0"/>
                </a:lnTo>
                <a:lnTo>
                  <a:pt x="216354" y="0"/>
                </a:lnTo>
                <a:cubicBezTo>
                  <a:pt x="221237" y="0"/>
                  <a:pt x="225462" y="422"/>
                  <a:pt x="229031" y="1267"/>
                </a:cubicBezTo>
                <a:cubicBezTo>
                  <a:pt x="232599" y="2112"/>
                  <a:pt x="234383" y="3193"/>
                  <a:pt x="234383" y="4507"/>
                </a:cubicBezTo>
                <a:cubicBezTo>
                  <a:pt x="234383" y="5822"/>
                  <a:pt x="232599" y="6902"/>
                  <a:pt x="229031" y="7747"/>
                </a:cubicBezTo>
                <a:cubicBezTo>
                  <a:pt x="225462" y="8592"/>
                  <a:pt x="221237" y="9014"/>
                  <a:pt x="216354" y="9014"/>
                </a:cubicBezTo>
                <a:lnTo>
                  <a:pt x="196916" y="9014"/>
                </a:lnTo>
                <a:lnTo>
                  <a:pt x="279457" y="108177"/>
                </a:lnTo>
                <a:lnTo>
                  <a:pt x="297487" y="108177"/>
                </a:lnTo>
                <a:lnTo>
                  <a:pt x="360590" y="126206"/>
                </a:lnTo>
                <a:lnTo>
                  <a:pt x="459752" y="135221"/>
                </a:lnTo>
                <a:cubicBezTo>
                  <a:pt x="508769" y="146114"/>
                  <a:pt x="535719" y="154846"/>
                  <a:pt x="540602" y="161420"/>
                </a:cubicBezTo>
                <a:cubicBezTo>
                  <a:pt x="540790" y="161983"/>
                  <a:pt x="540884" y="162265"/>
                  <a:pt x="540884" y="162265"/>
                </a:cubicBezTo>
                <a:cubicBezTo>
                  <a:pt x="540696" y="168275"/>
                  <a:pt x="513652" y="177290"/>
                  <a:pt x="459752" y="189309"/>
                </a:cubicBezTo>
                <a:lnTo>
                  <a:pt x="360590" y="198324"/>
                </a:lnTo>
                <a:lnTo>
                  <a:pt x="297487" y="216353"/>
                </a:lnTo>
                <a:lnTo>
                  <a:pt x="279457" y="216353"/>
                </a:lnTo>
                <a:lnTo>
                  <a:pt x="196916" y="315516"/>
                </a:lnTo>
                <a:lnTo>
                  <a:pt x="216354" y="315516"/>
                </a:lnTo>
                <a:cubicBezTo>
                  <a:pt x="221237" y="315516"/>
                  <a:pt x="225462" y="315938"/>
                  <a:pt x="229031" y="316783"/>
                </a:cubicBezTo>
                <a:cubicBezTo>
                  <a:pt x="232599" y="317628"/>
                  <a:pt x="234383" y="318708"/>
                  <a:pt x="234383" y="320023"/>
                </a:cubicBezTo>
                <a:cubicBezTo>
                  <a:pt x="234383" y="321338"/>
                  <a:pt x="232599" y="322417"/>
                  <a:pt x="229031" y="323262"/>
                </a:cubicBezTo>
                <a:cubicBezTo>
                  <a:pt x="225462" y="324108"/>
                  <a:pt x="221237" y="324530"/>
                  <a:pt x="216354" y="324530"/>
                </a:cubicBezTo>
                <a:lnTo>
                  <a:pt x="189309" y="324530"/>
                </a:lnTo>
                <a:lnTo>
                  <a:pt x="144236" y="324530"/>
                </a:lnTo>
                <a:lnTo>
                  <a:pt x="126206" y="324530"/>
                </a:lnTo>
                <a:lnTo>
                  <a:pt x="126206" y="315516"/>
                </a:lnTo>
                <a:lnTo>
                  <a:pt x="144236" y="315516"/>
                </a:lnTo>
                <a:lnTo>
                  <a:pt x="144236" y="198324"/>
                </a:lnTo>
                <a:lnTo>
                  <a:pt x="99162" y="198324"/>
                </a:lnTo>
                <a:lnTo>
                  <a:pt x="45074" y="261427"/>
                </a:lnTo>
                <a:lnTo>
                  <a:pt x="18030" y="261427"/>
                </a:lnTo>
                <a:lnTo>
                  <a:pt x="9015" y="252412"/>
                </a:lnTo>
                <a:lnTo>
                  <a:pt x="9015" y="198324"/>
                </a:lnTo>
                <a:lnTo>
                  <a:pt x="18030" y="198324"/>
                </a:lnTo>
                <a:lnTo>
                  <a:pt x="18030" y="189309"/>
                </a:lnTo>
                <a:lnTo>
                  <a:pt x="54089" y="189309"/>
                </a:lnTo>
                <a:lnTo>
                  <a:pt x="54089" y="187056"/>
                </a:lnTo>
                <a:lnTo>
                  <a:pt x="0" y="180294"/>
                </a:lnTo>
                <a:lnTo>
                  <a:pt x="0" y="144235"/>
                </a:lnTo>
                <a:lnTo>
                  <a:pt x="54089" y="137475"/>
                </a:lnTo>
                <a:lnTo>
                  <a:pt x="54089" y="135221"/>
                </a:lnTo>
                <a:lnTo>
                  <a:pt x="18030" y="135221"/>
                </a:lnTo>
                <a:lnTo>
                  <a:pt x="18030" y="126206"/>
                </a:lnTo>
                <a:lnTo>
                  <a:pt x="9015" y="126206"/>
                </a:lnTo>
                <a:lnTo>
                  <a:pt x="9015" y="72118"/>
                </a:lnTo>
                <a:lnTo>
                  <a:pt x="18030" y="63103"/>
                </a:lnTo>
                <a:lnTo>
                  <a:pt x="45074" y="63103"/>
                </a:lnTo>
                <a:lnTo>
                  <a:pt x="99162" y="126206"/>
                </a:lnTo>
                <a:lnTo>
                  <a:pt x="144236" y="126206"/>
                </a:lnTo>
                <a:lnTo>
                  <a:pt x="144236" y="9014"/>
                </a:lnTo>
                <a:lnTo>
                  <a:pt x="126206" y="9014"/>
                </a:lnTo>
                <a:lnTo>
                  <a:pt x="126206" y="0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7" name="Oval 57">
            <a:extLst>
              <a:ext uri="{FF2B5EF4-FFF2-40B4-BE49-F238E27FC236}">
                <a16:creationId xmlns:a16="http://schemas.microsoft.com/office/drawing/2014/main" id="{095743D8-E6BC-4CD8-84BB-107DBD32AB89}"/>
              </a:ext>
            </a:extLst>
          </p:cNvPr>
          <p:cNvSpPr/>
          <p:nvPr/>
        </p:nvSpPr>
        <p:spPr>
          <a:xfrm>
            <a:off x="3694265" y="2279541"/>
            <a:ext cx="1080000" cy="1080000"/>
          </a:xfrm>
          <a:prstGeom prst="ellipse">
            <a:avLst/>
          </a:prstGeom>
          <a:solidFill>
            <a:srgbClr val="95A5A6">
              <a:lumMod val="20000"/>
              <a:lumOff val="8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1" y="174368"/>
            <a:ext cx="930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Vinnytsia Serif" panose="00000500000000000000" pitchFamily="50" charset="0"/>
              </a:rPr>
              <a:t>Ключові пріоритети бюджету Вінницької міської територіальної громади на 2025 рік</a:t>
            </a: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11274AEB-65DD-4802-9FAE-71597B084920}"/>
              </a:ext>
            </a:extLst>
          </p:cNvPr>
          <p:cNvSpPr/>
          <p:nvPr/>
        </p:nvSpPr>
        <p:spPr>
          <a:xfrm>
            <a:off x="229862" y="2462108"/>
            <a:ext cx="27236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/>
            <a:r>
              <a:rPr lang="uk-UA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Підтримка підрозділів Збройних Сил України, Національної гвардії України, правоохоронних органів, ДСНС, добровольчих формувань територіальної оборони та інших військових формувань, а також забезпечення безпеки мешканців громади.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1B69221-EC79-459B-BC4C-25B4A5047C80}"/>
              </a:ext>
            </a:extLst>
          </p:cNvPr>
          <p:cNvSpPr/>
          <p:nvPr/>
        </p:nvSpPr>
        <p:spPr>
          <a:xfrm>
            <a:off x="5798966" y="1745612"/>
            <a:ext cx="2949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/>
            <a:r>
              <a:rPr lang="uk-UA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Зміцнення економічної самостійності громади та за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безпечення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функціонування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критичної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інфраструктури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.</a:t>
            </a:r>
            <a:endParaRPr lang="uk-UA" sz="1400" kern="0" dirty="0">
              <a:solidFill>
                <a:schemeClr val="tx1">
                  <a:lumMod val="75000"/>
                  <a:lumOff val="25000"/>
                </a:schemeClr>
              </a:solidFill>
              <a:latin typeface="Vinnytsia Sans" panose="00000500000000000000" pitchFamily="50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2B765B45-E9B1-4324-B6E6-53AE7EDE1C51}"/>
              </a:ext>
            </a:extLst>
          </p:cNvPr>
          <p:cNvSpPr/>
          <p:nvPr/>
        </p:nvSpPr>
        <p:spPr>
          <a:xfrm>
            <a:off x="5427471" y="3451742"/>
            <a:ext cx="37165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/>
            <a:r>
              <a:rPr lang="uk-UA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Забезпечення соціальної підтримки: </a:t>
            </a:r>
          </a:p>
          <a:p>
            <a:pPr lvl="0" defTabSz="914354"/>
            <a:r>
              <a:rPr lang="uk-UA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-військовослужбовців  та членів їх сімей;</a:t>
            </a:r>
          </a:p>
          <a:p>
            <a:pPr lvl="0" defTabSz="914354"/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-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дітей,які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потребують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особливої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уваги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;</a:t>
            </a:r>
            <a:b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</a:b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-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найбільш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незахищених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верств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населення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внутрішньо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переміщених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осіб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;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innytsia Sans" panose="000005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3133901" y="2578154"/>
            <a:ext cx="2200727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2025</a:t>
            </a:r>
          </a:p>
          <a:p>
            <a:pPr marL="0" marR="0" lvl="0" indent="0" algn="ctr" defTabSz="914354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C00000"/>
                </a:solidFill>
              </a:rPr>
              <a:t>рік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388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8757091">
            <a:off x="-1714116" y="-734928"/>
            <a:ext cx="613681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700" dirty="0">
                <a:solidFill>
                  <a:srgbClr val="FFF196"/>
                </a:solidFill>
                <a:latin typeface="Vinnytsia City" pitchFamily="50" charset="0"/>
              </a:rPr>
              <a:t>О</a:t>
            </a:r>
            <a:r>
              <a:rPr lang="uk-UA" sz="24700" dirty="0">
                <a:solidFill>
                  <a:srgbClr val="FEDC00">
                    <a:alpha val="41000"/>
                  </a:srgbClr>
                </a:solidFill>
                <a:latin typeface="Vinnytsia City" pitchFamily="50" charset="0"/>
              </a:rPr>
              <a:t> 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403" y="647685"/>
            <a:ext cx="53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Vinnytsia Serif" panose="00000500000000000000" pitchFamily="50" charset="0"/>
              </a:rPr>
              <a:t>Дякую</a:t>
            </a:r>
          </a:p>
          <a:p>
            <a:r>
              <a:rPr lang="uk-UA" sz="4000" dirty="0">
                <a:latin typeface="Vinnytsia Serif" panose="00000500000000000000" pitchFamily="50" charset="0"/>
              </a:rPr>
              <a:t>за увагу!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270A3B7-DB67-4AF7-A5EE-4BE59224FE50}"/>
              </a:ext>
            </a:extLst>
          </p:cNvPr>
          <p:cNvSpPr/>
          <p:nvPr/>
        </p:nvSpPr>
        <p:spPr>
          <a:xfrm>
            <a:off x="258306" y="3895276"/>
            <a:ext cx="2191966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706BEB-C065-4796-9C84-7624753DF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/>
          <a:stretch/>
        </p:blipFill>
        <p:spPr>
          <a:xfrm>
            <a:off x="1044696" y="3777831"/>
            <a:ext cx="1565071" cy="1365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745493" y="4897283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7961" y="2691566"/>
            <a:ext cx="53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Vinnytsia Serif" panose="00000500000000000000" pitchFamily="50" charset="0"/>
              </a:rPr>
              <a:t>Разом до ПЕРЕМОГИ!</a:t>
            </a:r>
          </a:p>
        </p:txBody>
      </p:sp>
    </p:spTree>
    <p:extLst>
      <p:ext uri="{BB962C8B-B14F-4D97-AF65-F5344CB8AC3E}">
        <p14:creationId xmlns:p14="http://schemas.microsoft.com/office/powerpoint/2010/main" val="123836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/>
        </p:blipFill>
        <p:spPr>
          <a:xfrm>
            <a:off x="-6485" y="2691321"/>
            <a:ext cx="1280992" cy="16303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442B26C-7E52-4C6E-922B-E0AD578CC30D}"/>
              </a:ext>
            </a:extLst>
          </p:cNvPr>
          <p:cNvSpPr/>
          <p:nvPr/>
        </p:nvSpPr>
        <p:spPr>
          <a:xfrm>
            <a:off x="6786696" y="117448"/>
            <a:ext cx="2191966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7F48F-B830-4331-8FDC-435716626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/>
          <a:stretch/>
        </p:blipFill>
        <p:spPr>
          <a:xfrm>
            <a:off x="7573086" y="0"/>
            <a:ext cx="1565071" cy="1365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068" y="665251"/>
            <a:ext cx="8284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Vinnytsia Serif" panose="00000500000000000000" pitchFamily="50" charset="0"/>
              </a:rPr>
              <a:t>Основні показники виконання </a:t>
            </a:r>
          </a:p>
          <a:p>
            <a:pPr algn="ctr"/>
            <a:r>
              <a:rPr lang="uk-UA" sz="3200" dirty="0">
                <a:latin typeface="Vinnytsia Serif" panose="00000500000000000000" pitchFamily="50" charset="0"/>
              </a:rPr>
              <a:t>БЮДЖЕТУ</a:t>
            </a:r>
          </a:p>
          <a:p>
            <a:pPr algn="ctr"/>
            <a:r>
              <a:rPr lang="uk-UA" sz="3200" dirty="0">
                <a:latin typeface="Vinnytsia Serif" panose="00000500000000000000" pitchFamily="50" charset="0"/>
              </a:rPr>
              <a:t>Вінницької міської територіальної громади </a:t>
            </a:r>
          </a:p>
          <a:p>
            <a:pPr algn="ctr"/>
            <a:r>
              <a:rPr lang="uk-UA" sz="3200" dirty="0">
                <a:latin typeface="Vinnytsia Serif" panose="00000500000000000000" pitchFamily="50" charset="0"/>
              </a:rPr>
              <a:t>за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10 місяців  2024 року</a:t>
            </a:r>
          </a:p>
        </p:txBody>
      </p:sp>
    </p:spTree>
    <p:extLst>
      <p:ext uri="{BB962C8B-B14F-4D97-AF65-F5344CB8AC3E}">
        <p14:creationId xmlns:p14="http://schemas.microsoft.com/office/powerpoint/2010/main" val="236207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17057343">
            <a:off x="1866531" y="-1763999"/>
            <a:ext cx="613681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700" dirty="0">
                <a:solidFill>
                  <a:srgbClr val="FEDC00">
                    <a:alpha val="41000"/>
                  </a:srgbClr>
                </a:solidFill>
                <a:latin typeface="Vinnytsia City" pitchFamily="50" charset="0"/>
              </a:rPr>
              <a:t>б  </a:t>
            </a:r>
            <a:r>
              <a:rPr lang="uk-UA" sz="24700" dirty="0">
                <a:solidFill>
                  <a:srgbClr val="B4D0C8">
                    <a:alpha val="41000"/>
                  </a:srgbClr>
                </a:solidFill>
                <a:latin typeface="Vinnytsia City" pitchFamily="50" charset="0"/>
              </a:rPr>
              <a:t>О</a:t>
            </a:r>
            <a:endParaRPr lang="uk-UA" sz="24700" dirty="0">
              <a:solidFill>
                <a:srgbClr val="FEDC00">
                  <a:alpha val="41000"/>
                </a:srgbClr>
              </a:solidFill>
              <a:latin typeface="Vinnytsia City" pitchFamily="50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2DC5C88-7156-4F62-8AF5-257344A0B207}"/>
              </a:ext>
            </a:extLst>
          </p:cNvPr>
          <p:cNvSpPr/>
          <p:nvPr/>
        </p:nvSpPr>
        <p:spPr>
          <a:xfrm>
            <a:off x="8344047" y="1008865"/>
            <a:ext cx="7970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200" b="1" dirty="0" err="1">
                <a:solidFill>
                  <a:srgbClr val="000000"/>
                </a:solidFill>
                <a:latin typeface="Trebuchet MS" pitchFamily="34" charset="0"/>
              </a:rPr>
              <a:t>тис.грн</a:t>
            </a:r>
            <a:r>
              <a:rPr lang="uk-UA" sz="1200" b="1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D4A06-164B-451D-B5B3-DC4AA79D7881}"/>
              </a:ext>
            </a:extLst>
          </p:cNvPr>
          <p:cNvSpPr txBox="1"/>
          <p:nvPr/>
        </p:nvSpPr>
        <p:spPr>
          <a:xfrm>
            <a:off x="8745493" y="4897283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05778" y="1636822"/>
            <a:ext cx="1692668" cy="2877835"/>
            <a:chOff x="1909538" y="1560622"/>
            <a:chExt cx="1692668" cy="2877835"/>
          </a:xfrm>
        </p:grpSpPr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33E8C31B-973B-45A4-9FEA-A7337B70D5F4}"/>
                </a:ext>
              </a:extLst>
            </p:cNvPr>
            <p:cNvSpPr/>
            <p:nvPr/>
          </p:nvSpPr>
          <p:spPr>
            <a:xfrm>
              <a:off x="1909538" y="2076789"/>
              <a:ext cx="1440000" cy="1440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20320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1909538" y="1560622"/>
              <a:ext cx="1440000" cy="144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3683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93579" y="2292334"/>
              <a:ext cx="1304652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921 893,4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14,5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97040" y="3792126"/>
              <a:ext cx="1305166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5 433 122,9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85,5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925899" y="1504345"/>
            <a:ext cx="1715086" cy="2801572"/>
            <a:chOff x="1909538" y="1608247"/>
            <a:chExt cx="1715086" cy="2801572"/>
          </a:xfrm>
        </p:grpSpPr>
        <p:sp>
          <p:nvSpPr>
            <p:cNvPr id="33" name="Rectangle 45">
              <a:extLst>
                <a:ext uri="{FF2B5EF4-FFF2-40B4-BE49-F238E27FC236}">
                  <a16:creationId xmlns:a16="http://schemas.microsoft.com/office/drawing/2014/main" id="{33E8C31B-973B-45A4-9FEA-A7337B70D5F4}"/>
                </a:ext>
              </a:extLst>
            </p:cNvPr>
            <p:cNvSpPr/>
            <p:nvPr/>
          </p:nvSpPr>
          <p:spPr>
            <a:xfrm>
              <a:off x="1909538" y="2195614"/>
              <a:ext cx="1440000" cy="14400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20955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1909538" y="1608247"/>
              <a:ext cx="1440000" cy="144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4318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76967" y="2474612"/>
              <a:ext cx="1347657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1 053 793,7</a:t>
              </a:r>
              <a:b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17,5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81350" y="3763488"/>
              <a:ext cx="1332215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4 969 646,3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82,5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59246" y="2313125"/>
            <a:ext cx="1793792" cy="1876757"/>
            <a:chOff x="3199846" y="3341685"/>
            <a:chExt cx="1793792" cy="187675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199846" y="3385686"/>
              <a:ext cx="142875" cy="13792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TextBox 114">
              <a:extLst>
                <a:ext uri="{FF2B5EF4-FFF2-40B4-BE49-F238E27FC236}">
                  <a16:creationId xmlns:a16="http://schemas.microsoft.com/office/drawing/2014/main" id="{861A43B9-AA24-4669-9CC7-C3F96337229A}"/>
                </a:ext>
              </a:extLst>
            </p:cNvPr>
            <p:cNvSpPr txBox="1"/>
            <p:nvPr/>
          </p:nvSpPr>
          <p:spPr>
            <a:xfrm>
              <a:off x="3328907" y="3341685"/>
              <a:ext cx="1650917" cy="1630551"/>
            </a:xfrm>
            <a:prstGeom prst="rect">
              <a:avLst/>
            </a:prstGeom>
            <a:noFill/>
          </p:spPr>
          <p:txBody>
            <a:bodyPr wrap="square" lIns="106021" tIns="53011" rIns="106021" bIns="53011" rtlCol="0">
              <a:spAutoFit/>
            </a:bodyPr>
            <a:lstStyle>
              <a:defPPr>
                <a:defRPr lang="uk-UA"/>
              </a:defPPr>
              <a:lvl1pPr marL="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0104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020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0313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041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0522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80626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1073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0835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uk-UA" sz="1100" b="1" dirty="0">
                  <a:latin typeface="Vinnytsia Sans" panose="00000500000000000000" pitchFamily="50" charset="0"/>
                </a:rPr>
                <a:t>Трансферти </a:t>
              </a:r>
              <a:br>
                <a:rPr lang="uk-UA" sz="1100" dirty="0">
                  <a:latin typeface="Vinnytsia Sans" panose="00000500000000000000" pitchFamily="50" charset="0"/>
                </a:rPr>
              </a:br>
              <a:r>
                <a:rPr lang="uk-UA" sz="1100" i="1" dirty="0">
                  <a:latin typeface="Vinnytsia Sans" panose="00000500000000000000" pitchFamily="50" charset="0"/>
                </a:rPr>
                <a:t>(в </a:t>
              </a:r>
              <a:r>
                <a:rPr lang="uk-UA" sz="1100" i="1" dirty="0" err="1">
                  <a:latin typeface="Vinnytsia Sans" panose="00000500000000000000" pitchFamily="50" charset="0"/>
                </a:rPr>
                <a:t>т.ч</a:t>
              </a:r>
              <a:r>
                <a:rPr lang="uk-UA" sz="1100" i="1" dirty="0">
                  <a:latin typeface="Vinnytsia Sans" panose="00000500000000000000" pitchFamily="50" charset="0"/>
                </a:rPr>
                <a:t>.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надходження</a:t>
              </a:r>
              <a:r>
                <a:rPr lang="ru-RU" sz="1100" i="1" dirty="0">
                  <a:latin typeface="Vinnytsia Sans" panose="00000500000000000000" pitchFamily="50" charset="0"/>
                </a:rPr>
                <a:t> в рамках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програм</a:t>
              </a:r>
              <a:r>
                <a:rPr lang="ru-RU" sz="1100" i="1" dirty="0">
                  <a:latin typeface="Vinnytsia Sans" panose="00000500000000000000" pitchFamily="50" charset="0"/>
                </a:rPr>
                <a:t>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допомоги</a:t>
              </a:r>
              <a:r>
                <a:rPr lang="ru-RU" sz="1100" i="1" dirty="0">
                  <a:latin typeface="Vinnytsia Sans" panose="00000500000000000000" pitchFamily="50" charset="0"/>
                </a:rPr>
                <a:t>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урядів</a:t>
              </a:r>
              <a:r>
                <a:rPr lang="ru-RU" sz="1100" i="1" dirty="0">
                  <a:latin typeface="Vinnytsia Sans" panose="00000500000000000000" pitchFamily="50" charset="0"/>
                </a:rPr>
                <a:t>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іноземних</a:t>
              </a:r>
              <a:r>
                <a:rPr lang="ru-RU" sz="1100" i="1" dirty="0">
                  <a:latin typeface="Vinnytsia Sans" panose="00000500000000000000" pitchFamily="50" charset="0"/>
                </a:rPr>
                <a:t> держав,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міжнародних</a:t>
              </a:r>
              <a:r>
                <a:rPr lang="ru-RU" sz="1100" i="1" dirty="0">
                  <a:latin typeface="Vinnytsia Sans" panose="00000500000000000000" pitchFamily="50" charset="0"/>
                </a:rPr>
                <a:t>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організації</a:t>
              </a:r>
              <a:r>
                <a:rPr lang="ru-RU" sz="1100" i="1" dirty="0">
                  <a:latin typeface="Vinnytsia Sans" panose="00000500000000000000" pitchFamily="50" charset="0"/>
                </a:rPr>
                <a:t>,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донорських</a:t>
              </a:r>
              <a:r>
                <a:rPr lang="ru-RU" sz="1100" i="1" dirty="0">
                  <a:latin typeface="Vinnytsia Sans" panose="00000500000000000000" pitchFamily="50" charset="0"/>
                </a:rPr>
                <a:t> </a:t>
              </a:r>
              <a:r>
                <a:rPr lang="ru-RU" sz="1100" i="1" dirty="0" err="1">
                  <a:latin typeface="Vinnytsia Sans" panose="00000500000000000000" pitchFamily="50" charset="0"/>
                </a:rPr>
                <a:t>установ</a:t>
              </a:r>
              <a:endParaRPr lang="ru-RU" sz="1100" i="1" dirty="0">
                <a:latin typeface="Vinnytsia Sans" panose="00000500000000000000" pitchFamily="50" charset="0"/>
              </a:endParaRPr>
            </a:p>
            <a:p>
              <a:pPr>
                <a:defRPr/>
              </a:pPr>
              <a:r>
                <a:rPr lang="uk-UA" sz="1100" b="1" dirty="0">
                  <a:solidFill>
                    <a:srgbClr val="C00000"/>
                  </a:solidFill>
                  <a:latin typeface="Vinnytsia Sans" panose="00000500000000000000" pitchFamily="50" charset="0"/>
                </a:rPr>
                <a:t> - 40 122,5 тис. грн.</a:t>
              </a:r>
              <a:r>
                <a:rPr lang="uk-UA" sz="1100" dirty="0">
                  <a:latin typeface="Vinnytsia Sans" panose="00000500000000000000" pitchFamily="50" charset="0"/>
                </a:rPr>
                <a:t>)</a:t>
              </a:r>
            </a:p>
          </p:txBody>
        </p:sp>
        <p:sp>
          <p:nvSpPr>
            <p:cNvPr id="48" name="TextBox 114">
              <a:extLst>
                <a:ext uri="{FF2B5EF4-FFF2-40B4-BE49-F238E27FC236}">
                  <a16:creationId xmlns:a16="http://schemas.microsoft.com/office/drawing/2014/main" id="{861A43B9-AA24-4669-9CC7-C3F96337229A}"/>
                </a:ext>
              </a:extLst>
            </p:cNvPr>
            <p:cNvSpPr txBox="1"/>
            <p:nvPr/>
          </p:nvSpPr>
          <p:spPr>
            <a:xfrm>
              <a:off x="3342721" y="4942108"/>
              <a:ext cx="1650917" cy="276334"/>
            </a:xfrm>
            <a:prstGeom prst="rect">
              <a:avLst/>
            </a:prstGeom>
            <a:noFill/>
          </p:spPr>
          <p:txBody>
            <a:bodyPr wrap="square" lIns="106021" tIns="53011" rIns="106021" bIns="53011" rtlCol="0">
              <a:spAutoFit/>
            </a:bodyPr>
            <a:lstStyle>
              <a:defPPr>
                <a:defRPr lang="uk-UA"/>
              </a:defPPr>
              <a:lvl1pPr marL="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0104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020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0313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041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0522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80626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1073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0835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100" b="1" dirty="0" err="1">
                  <a:latin typeface="Vinnytsia Sans" panose="00000500000000000000" pitchFamily="50" charset="0"/>
                </a:rPr>
                <a:t>Власні</a:t>
              </a:r>
              <a:r>
                <a:rPr lang="ru-RU" sz="1100" b="1" dirty="0">
                  <a:latin typeface="Vinnytsia Sans" panose="00000500000000000000" pitchFamily="50" charset="0"/>
                </a:rPr>
                <a:t> доходи</a:t>
              </a:r>
              <a:endParaRPr lang="uk-UA" sz="1100" b="1" dirty="0">
                <a:latin typeface="Vinnytsia Sans" panose="00000500000000000000" pitchFamily="50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99846" y="5011311"/>
              <a:ext cx="142875" cy="137929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100">
                <a:latin typeface="Vinnytsia Sans" panose="00000500000000000000" pitchFamily="50" charset="0"/>
              </a:endParaRPr>
            </a:p>
          </p:txBody>
        </p:sp>
      </p:grpSp>
      <p:sp>
        <p:nvSpPr>
          <p:cNvPr id="42" name="AutoShape 2">
            <a:extLst>
              <a:ext uri="{FF2B5EF4-FFF2-40B4-BE49-F238E27FC236}">
                <a16:creationId xmlns:a16="http://schemas.microsoft.com/office/drawing/2014/main" id="{DAFF60B4-3EAD-4E24-9FD9-1BD0936BFB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0404" y="1320915"/>
            <a:ext cx="2671828" cy="560208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Бюджет на 2024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рік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  <a:p>
            <a:pPr algn="ctr" defTabSz="914355">
              <a:defRPr/>
            </a:pPr>
            <a:r>
              <a:rPr lang="uk-UA" sz="1400" b="1" kern="0" dirty="0">
                <a:solidFill>
                  <a:srgbClr val="C00000"/>
                </a:solidFill>
                <a:latin typeface="Trebuchet MS" pitchFamily="34" charset="0"/>
              </a:rPr>
              <a:t>6 355 016,3 </a:t>
            </a:r>
            <a:r>
              <a:rPr lang="ru-RU" sz="1400" b="1" kern="0" dirty="0">
                <a:solidFill>
                  <a:srgbClr val="C00000"/>
                </a:solidFill>
                <a:latin typeface="Trebuchet MS" pitchFamily="34" charset="0"/>
              </a:rPr>
              <a:t>тис. грн.</a:t>
            </a:r>
          </a:p>
        </p:txBody>
      </p:sp>
      <p:sp>
        <p:nvSpPr>
          <p:cNvPr id="51" name="AutoShape 2">
            <a:extLst>
              <a:ext uri="{FF2B5EF4-FFF2-40B4-BE49-F238E27FC236}">
                <a16:creationId xmlns:a16="http://schemas.microsoft.com/office/drawing/2014/main" id="{16982BED-6F80-4B90-A3E8-F838E2C8DC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36264" y="1318325"/>
            <a:ext cx="2671829" cy="560208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Факт 10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місяців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2024 року </a:t>
            </a:r>
          </a:p>
          <a:p>
            <a:pPr algn="ctr" defTabSz="914355">
              <a:defRPr/>
            </a:pPr>
            <a:r>
              <a:rPr lang="uk-UA" sz="1400" b="1" kern="0" dirty="0">
                <a:solidFill>
                  <a:srgbClr val="C00000"/>
                </a:solidFill>
                <a:latin typeface="Trebuchet MS" pitchFamily="34" charset="0"/>
              </a:rPr>
              <a:t>6 023 440,0 </a:t>
            </a:r>
            <a:r>
              <a:rPr lang="ru-RU" sz="1400" b="1" kern="0" dirty="0">
                <a:solidFill>
                  <a:srgbClr val="C00000"/>
                </a:solidFill>
                <a:latin typeface="Trebuchet MS" pitchFamily="34" charset="0"/>
              </a:rPr>
              <a:t>тис. грн.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75B1FF-7B79-4BB8-8FF5-63AB9E95A206}"/>
              </a:ext>
            </a:extLst>
          </p:cNvPr>
          <p:cNvSpPr txBox="1"/>
          <p:nvPr/>
        </p:nvSpPr>
        <p:spPr>
          <a:xfrm>
            <a:off x="71970" y="98447"/>
            <a:ext cx="86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dirty="0">
                <a:latin typeface="Vinnytsia Serif" panose="00000500000000000000" pitchFamily="50" charset="0"/>
              </a:rPr>
              <a:t>Доходи бюджету Вінницької міської ТГ </a:t>
            </a:r>
            <a:br>
              <a:rPr lang="uk-UA" sz="2700" dirty="0">
                <a:latin typeface="Vinnytsia Serif" panose="00000500000000000000" pitchFamily="50" charset="0"/>
              </a:rPr>
            </a:br>
            <a:r>
              <a:rPr lang="uk-UA" sz="2700" dirty="0">
                <a:latin typeface="Vinnytsia Serif" panose="00000500000000000000" pitchFamily="50" charset="0"/>
              </a:rPr>
              <a:t>за 10 місяців 2024 року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7212460" y="2223576"/>
            <a:ext cx="1706019" cy="2171424"/>
            <a:chOff x="6905077" y="2101340"/>
            <a:chExt cx="2156409" cy="2171424"/>
          </a:xfrm>
        </p:grpSpPr>
        <p:sp>
          <p:nvSpPr>
            <p:cNvPr id="54" name="Полилиния 5"/>
            <p:cNvSpPr/>
            <p:nvPr/>
          </p:nvSpPr>
          <p:spPr>
            <a:xfrm>
              <a:off x="6905077" y="2101340"/>
              <a:ext cx="2146790" cy="453447"/>
            </a:xfrm>
            <a:custGeom>
              <a:avLst/>
              <a:gdLst>
                <a:gd name="connsiteX0" fmla="*/ 0 w 2495422"/>
                <a:gd name="connsiteY0" fmla="*/ 37091 h 370912"/>
                <a:gd name="connsiteX1" fmla="*/ 37091 w 2495422"/>
                <a:gd name="connsiteY1" fmla="*/ 0 h 370912"/>
                <a:gd name="connsiteX2" fmla="*/ 2458331 w 2495422"/>
                <a:gd name="connsiteY2" fmla="*/ 0 h 370912"/>
                <a:gd name="connsiteX3" fmla="*/ 2495422 w 2495422"/>
                <a:gd name="connsiteY3" fmla="*/ 37091 h 370912"/>
                <a:gd name="connsiteX4" fmla="*/ 2495422 w 2495422"/>
                <a:gd name="connsiteY4" fmla="*/ 333821 h 370912"/>
                <a:gd name="connsiteX5" fmla="*/ 2458331 w 2495422"/>
                <a:gd name="connsiteY5" fmla="*/ 370912 h 370912"/>
                <a:gd name="connsiteX6" fmla="*/ 37091 w 2495422"/>
                <a:gd name="connsiteY6" fmla="*/ 370912 h 370912"/>
                <a:gd name="connsiteX7" fmla="*/ 0 w 2495422"/>
                <a:gd name="connsiteY7" fmla="*/ 333821 h 370912"/>
                <a:gd name="connsiteX8" fmla="*/ 0 w 2495422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422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2458331" y="0"/>
                  </a:lnTo>
                  <a:cubicBezTo>
                    <a:pt x="2478816" y="0"/>
                    <a:pt x="2495422" y="16606"/>
                    <a:pt x="2495422" y="37091"/>
                  </a:cubicBezTo>
                  <a:lnTo>
                    <a:pt x="2495422" y="333821"/>
                  </a:lnTo>
                  <a:cubicBezTo>
                    <a:pt x="2495422" y="354306"/>
                    <a:pt x="2478816" y="370912"/>
                    <a:pt x="2458331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Відсоток виконання плану</a:t>
              </a:r>
            </a:p>
          </p:txBody>
        </p:sp>
        <p:sp>
          <p:nvSpPr>
            <p:cNvPr id="56" name="Полилиния 32"/>
            <p:cNvSpPr/>
            <p:nvPr/>
          </p:nvSpPr>
          <p:spPr>
            <a:xfrm>
              <a:off x="6914695" y="2614002"/>
              <a:ext cx="2146791" cy="278394"/>
            </a:xfrm>
            <a:custGeom>
              <a:avLst/>
              <a:gdLst>
                <a:gd name="connsiteX0" fmla="*/ 0 w 1057709"/>
                <a:gd name="connsiteY0" fmla="*/ 37091 h 370912"/>
                <a:gd name="connsiteX1" fmla="*/ 37091 w 1057709"/>
                <a:gd name="connsiteY1" fmla="*/ 0 h 370912"/>
                <a:gd name="connsiteX2" fmla="*/ 1020618 w 1057709"/>
                <a:gd name="connsiteY2" fmla="*/ 0 h 370912"/>
                <a:gd name="connsiteX3" fmla="*/ 1057709 w 1057709"/>
                <a:gd name="connsiteY3" fmla="*/ 37091 h 370912"/>
                <a:gd name="connsiteX4" fmla="*/ 1057709 w 1057709"/>
                <a:gd name="connsiteY4" fmla="*/ 333821 h 370912"/>
                <a:gd name="connsiteX5" fmla="*/ 1020618 w 1057709"/>
                <a:gd name="connsiteY5" fmla="*/ 370912 h 370912"/>
                <a:gd name="connsiteX6" fmla="*/ 37091 w 1057709"/>
                <a:gd name="connsiteY6" fmla="*/ 370912 h 370912"/>
                <a:gd name="connsiteX7" fmla="*/ 0 w 1057709"/>
                <a:gd name="connsiteY7" fmla="*/ 333821 h 370912"/>
                <a:gd name="connsiteX8" fmla="*/ 0 w 1057709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709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1020618" y="0"/>
                  </a:lnTo>
                  <a:cubicBezTo>
                    <a:pt x="1041103" y="0"/>
                    <a:pt x="1057709" y="16606"/>
                    <a:pt x="1057709" y="37091"/>
                  </a:cubicBezTo>
                  <a:lnTo>
                    <a:pt x="1057709" y="333821"/>
                  </a:lnTo>
                  <a:cubicBezTo>
                    <a:pt x="1057709" y="354306"/>
                    <a:pt x="1041103" y="370912"/>
                    <a:pt x="1020618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94,8%</a:t>
              </a:r>
            </a:p>
          </p:txBody>
        </p:sp>
        <p:sp>
          <p:nvSpPr>
            <p:cNvPr id="57" name="Полилиния 5"/>
            <p:cNvSpPr/>
            <p:nvPr/>
          </p:nvSpPr>
          <p:spPr>
            <a:xfrm>
              <a:off x="6912198" y="2980603"/>
              <a:ext cx="2146789" cy="278395"/>
            </a:xfrm>
            <a:custGeom>
              <a:avLst/>
              <a:gdLst>
                <a:gd name="connsiteX0" fmla="*/ 0 w 2495422"/>
                <a:gd name="connsiteY0" fmla="*/ 37091 h 370912"/>
                <a:gd name="connsiteX1" fmla="*/ 37091 w 2495422"/>
                <a:gd name="connsiteY1" fmla="*/ 0 h 370912"/>
                <a:gd name="connsiteX2" fmla="*/ 2458331 w 2495422"/>
                <a:gd name="connsiteY2" fmla="*/ 0 h 370912"/>
                <a:gd name="connsiteX3" fmla="*/ 2495422 w 2495422"/>
                <a:gd name="connsiteY3" fmla="*/ 37091 h 370912"/>
                <a:gd name="connsiteX4" fmla="*/ 2495422 w 2495422"/>
                <a:gd name="connsiteY4" fmla="*/ 333821 h 370912"/>
                <a:gd name="connsiteX5" fmla="*/ 2458331 w 2495422"/>
                <a:gd name="connsiteY5" fmla="*/ 370912 h 370912"/>
                <a:gd name="connsiteX6" fmla="*/ 37091 w 2495422"/>
                <a:gd name="connsiteY6" fmla="*/ 370912 h 370912"/>
                <a:gd name="connsiteX7" fmla="*/ 0 w 2495422"/>
                <a:gd name="connsiteY7" fmla="*/ 333821 h 370912"/>
                <a:gd name="connsiteX8" fmla="*/ 0 w 2495422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422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2458331" y="0"/>
                  </a:lnTo>
                  <a:cubicBezTo>
                    <a:pt x="2478816" y="0"/>
                    <a:pt x="2495422" y="16606"/>
                    <a:pt x="2495422" y="37091"/>
                  </a:cubicBezTo>
                  <a:lnTo>
                    <a:pt x="2495422" y="333821"/>
                  </a:lnTo>
                  <a:cubicBezTo>
                    <a:pt x="2495422" y="354306"/>
                    <a:pt x="2478816" y="370912"/>
                    <a:pt x="2458331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Трансферти</a:t>
              </a: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6905077" y="3296326"/>
              <a:ext cx="2146791" cy="278395"/>
            </a:xfrm>
            <a:custGeom>
              <a:avLst/>
              <a:gdLst>
                <a:gd name="connsiteX0" fmla="*/ 0 w 1057709"/>
                <a:gd name="connsiteY0" fmla="*/ 37091 h 370912"/>
                <a:gd name="connsiteX1" fmla="*/ 37091 w 1057709"/>
                <a:gd name="connsiteY1" fmla="*/ 0 h 370912"/>
                <a:gd name="connsiteX2" fmla="*/ 1020618 w 1057709"/>
                <a:gd name="connsiteY2" fmla="*/ 0 h 370912"/>
                <a:gd name="connsiteX3" fmla="*/ 1057709 w 1057709"/>
                <a:gd name="connsiteY3" fmla="*/ 37091 h 370912"/>
                <a:gd name="connsiteX4" fmla="*/ 1057709 w 1057709"/>
                <a:gd name="connsiteY4" fmla="*/ 333821 h 370912"/>
                <a:gd name="connsiteX5" fmla="*/ 1020618 w 1057709"/>
                <a:gd name="connsiteY5" fmla="*/ 370912 h 370912"/>
                <a:gd name="connsiteX6" fmla="*/ 37091 w 1057709"/>
                <a:gd name="connsiteY6" fmla="*/ 370912 h 370912"/>
                <a:gd name="connsiteX7" fmla="*/ 0 w 1057709"/>
                <a:gd name="connsiteY7" fmla="*/ 333821 h 370912"/>
                <a:gd name="connsiteX8" fmla="*/ 0 w 1057709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709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1020618" y="0"/>
                  </a:lnTo>
                  <a:cubicBezTo>
                    <a:pt x="1041103" y="0"/>
                    <a:pt x="1057709" y="16606"/>
                    <a:pt x="1057709" y="37091"/>
                  </a:cubicBezTo>
                  <a:lnTo>
                    <a:pt x="1057709" y="333821"/>
                  </a:lnTo>
                  <a:cubicBezTo>
                    <a:pt x="1057709" y="354306"/>
                    <a:pt x="1041103" y="370912"/>
                    <a:pt x="1020618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114,3%</a:t>
              </a: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6914695" y="3994369"/>
              <a:ext cx="2146791" cy="278395"/>
            </a:xfrm>
            <a:custGeom>
              <a:avLst/>
              <a:gdLst>
                <a:gd name="connsiteX0" fmla="*/ 0 w 1057709"/>
                <a:gd name="connsiteY0" fmla="*/ 37091 h 370912"/>
                <a:gd name="connsiteX1" fmla="*/ 37091 w 1057709"/>
                <a:gd name="connsiteY1" fmla="*/ 0 h 370912"/>
                <a:gd name="connsiteX2" fmla="*/ 1020618 w 1057709"/>
                <a:gd name="connsiteY2" fmla="*/ 0 h 370912"/>
                <a:gd name="connsiteX3" fmla="*/ 1057709 w 1057709"/>
                <a:gd name="connsiteY3" fmla="*/ 37091 h 370912"/>
                <a:gd name="connsiteX4" fmla="*/ 1057709 w 1057709"/>
                <a:gd name="connsiteY4" fmla="*/ 333821 h 370912"/>
                <a:gd name="connsiteX5" fmla="*/ 1020618 w 1057709"/>
                <a:gd name="connsiteY5" fmla="*/ 370912 h 370912"/>
                <a:gd name="connsiteX6" fmla="*/ 37091 w 1057709"/>
                <a:gd name="connsiteY6" fmla="*/ 370912 h 370912"/>
                <a:gd name="connsiteX7" fmla="*/ 0 w 1057709"/>
                <a:gd name="connsiteY7" fmla="*/ 333821 h 370912"/>
                <a:gd name="connsiteX8" fmla="*/ 0 w 1057709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709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1020618" y="0"/>
                  </a:lnTo>
                  <a:cubicBezTo>
                    <a:pt x="1041103" y="0"/>
                    <a:pt x="1057709" y="16606"/>
                    <a:pt x="1057709" y="37091"/>
                  </a:cubicBezTo>
                  <a:lnTo>
                    <a:pt x="1057709" y="333821"/>
                  </a:lnTo>
                  <a:cubicBezTo>
                    <a:pt x="1057709" y="354306"/>
                    <a:pt x="1041103" y="370912"/>
                    <a:pt x="1020618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91,5%</a:t>
              </a:r>
            </a:p>
          </p:txBody>
        </p:sp>
        <p:sp>
          <p:nvSpPr>
            <p:cNvPr id="60" name="Полилиния 5"/>
            <p:cNvSpPr/>
            <p:nvPr/>
          </p:nvSpPr>
          <p:spPr>
            <a:xfrm>
              <a:off x="6912197" y="3678646"/>
              <a:ext cx="2146789" cy="278395"/>
            </a:xfrm>
            <a:custGeom>
              <a:avLst/>
              <a:gdLst>
                <a:gd name="connsiteX0" fmla="*/ 0 w 2495422"/>
                <a:gd name="connsiteY0" fmla="*/ 37091 h 370912"/>
                <a:gd name="connsiteX1" fmla="*/ 37091 w 2495422"/>
                <a:gd name="connsiteY1" fmla="*/ 0 h 370912"/>
                <a:gd name="connsiteX2" fmla="*/ 2458331 w 2495422"/>
                <a:gd name="connsiteY2" fmla="*/ 0 h 370912"/>
                <a:gd name="connsiteX3" fmla="*/ 2495422 w 2495422"/>
                <a:gd name="connsiteY3" fmla="*/ 37091 h 370912"/>
                <a:gd name="connsiteX4" fmla="*/ 2495422 w 2495422"/>
                <a:gd name="connsiteY4" fmla="*/ 333821 h 370912"/>
                <a:gd name="connsiteX5" fmla="*/ 2458331 w 2495422"/>
                <a:gd name="connsiteY5" fmla="*/ 370912 h 370912"/>
                <a:gd name="connsiteX6" fmla="*/ 37091 w 2495422"/>
                <a:gd name="connsiteY6" fmla="*/ 370912 h 370912"/>
                <a:gd name="connsiteX7" fmla="*/ 0 w 2495422"/>
                <a:gd name="connsiteY7" fmla="*/ 333821 h 370912"/>
                <a:gd name="connsiteX8" fmla="*/ 0 w 2495422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422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2458331" y="0"/>
                  </a:lnTo>
                  <a:cubicBezTo>
                    <a:pt x="2478816" y="0"/>
                    <a:pt x="2495422" y="16606"/>
                    <a:pt x="2495422" y="37091"/>
                  </a:cubicBezTo>
                  <a:lnTo>
                    <a:pt x="2495422" y="333821"/>
                  </a:lnTo>
                  <a:cubicBezTo>
                    <a:pt x="2495422" y="354306"/>
                    <a:pt x="2478816" y="370912"/>
                    <a:pt x="2458331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Власні доходи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27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89264" y="2724783"/>
            <a:ext cx="252000" cy="180000"/>
          </a:xfrm>
          <a:prstGeom prst="roundRect">
            <a:avLst/>
          </a:prstGeom>
          <a:solidFill>
            <a:srgbClr val="0AB156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Скругленный прямоугольник 60"/>
          <p:cNvSpPr/>
          <p:nvPr/>
        </p:nvSpPr>
        <p:spPr>
          <a:xfrm>
            <a:off x="89705" y="2406569"/>
            <a:ext cx="252000" cy="180000"/>
          </a:xfrm>
          <a:prstGeom prst="roundRect">
            <a:avLst/>
          </a:prstGeom>
          <a:solidFill>
            <a:srgbClr val="FF0000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Скругленный прямоугольник 65"/>
          <p:cNvSpPr/>
          <p:nvPr/>
        </p:nvSpPr>
        <p:spPr>
          <a:xfrm>
            <a:off x="89264" y="4378063"/>
            <a:ext cx="252000" cy="180000"/>
          </a:xfrm>
          <a:prstGeom prst="roundRect">
            <a:avLst/>
          </a:prstGeom>
          <a:solidFill>
            <a:srgbClr val="6600FF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738258" y="2243428"/>
            <a:ext cx="267658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3 112 871,5  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(57,3%)</a:t>
            </a:r>
            <a:endParaRPr lang="uk-UA" sz="20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1 522 620,5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(28,0%)</a:t>
            </a:r>
            <a:endParaRPr lang="uk-UA" sz="1200" b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i="1" dirty="0">
                <a:latin typeface="Vinnytsia Serif" panose="00000500000000000000" pitchFamily="50" charset="0"/>
              </a:rPr>
              <a:t>1 020 500,0 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(</a:t>
            </a:r>
            <a:r>
              <a:rPr lang="en-US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1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8,8%)</a:t>
            </a:r>
            <a:endParaRPr lang="uk-UA" sz="1200" i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i="1" dirty="0">
                <a:latin typeface="Vinnytsia Serif" panose="00000500000000000000" pitchFamily="50" charset="0"/>
              </a:rPr>
              <a:t>326 500,0    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(6,0%)</a:t>
            </a:r>
            <a:r>
              <a:rPr lang="uk-UA" sz="1200" i="1" dirty="0">
                <a:latin typeface="Vinnytsia Serif" panose="00000500000000000000" pitchFamily="50" charset="0"/>
              </a:rPr>
              <a:t> </a:t>
            </a:r>
            <a:endParaRPr lang="uk-UA" sz="1600" i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i="1" dirty="0">
                <a:latin typeface="Vinnytsia Serif" panose="00000500000000000000" pitchFamily="50" charset="0"/>
              </a:rPr>
              <a:t>170 930,0     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(3,1%)</a:t>
            </a:r>
            <a:endParaRPr lang="uk-UA" sz="1200" i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459 000,0 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(8,5%)</a:t>
            </a:r>
            <a:endParaRPr lang="uk-UA" sz="1600" b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338 630,9  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(6,2%)</a:t>
            </a:r>
            <a:endParaRPr lang="uk-UA" sz="1000" b="1" dirty="0">
              <a:latin typeface="Vinnytsia Serif" panose="00000500000000000000" pitchFamily="50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60727" y="2255482"/>
            <a:ext cx="2241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2 710 780,3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(54,5%)</a:t>
            </a:r>
            <a:endParaRPr lang="uk-UA" sz="1600" b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1 427 641,2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(28,7%)</a:t>
            </a:r>
            <a:endParaRPr lang="uk-UA" sz="1200" b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i="1" dirty="0">
                <a:latin typeface="Vinnytsia Serif" panose="00000500000000000000" pitchFamily="50" charset="0"/>
              </a:rPr>
              <a:t>952 297,9    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(19,2%)</a:t>
            </a:r>
            <a:endParaRPr lang="uk-UA" sz="1600" i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i="1" dirty="0">
                <a:latin typeface="Vinnytsia Serif" panose="00000500000000000000" pitchFamily="50" charset="0"/>
              </a:rPr>
              <a:t>277 411,6      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(5,6%)</a:t>
            </a:r>
            <a:endParaRPr lang="uk-UA" sz="1200" i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i="1" dirty="0">
                <a:latin typeface="Vinnytsia Serif" panose="00000500000000000000" pitchFamily="50" charset="0"/>
              </a:rPr>
              <a:t>192 421,9      </a:t>
            </a:r>
            <a:r>
              <a:rPr lang="uk-UA" sz="1200" i="1" dirty="0">
                <a:solidFill>
                  <a:srgbClr val="C00000"/>
                </a:solidFill>
                <a:latin typeface="Vinnytsia Serif" panose="00000500000000000000" pitchFamily="50" charset="0"/>
              </a:rPr>
              <a:t>(3,9%)</a:t>
            </a:r>
            <a:endParaRPr lang="uk-UA" sz="1400" i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422 065,7 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(8,5%)</a:t>
            </a:r>
            <a:endParaRPr lang="uk-UA" sz="1200" b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r>
              <a:rPr lang="uk-UA" sz="1600" b="1" dirty="0">
                <a:latin typeface="Vinnytsia Serif" panose="00000500000000000000" pitchFamily="50" charset="0"/>
              </a:rPr>
              <a:t>409 159,1    </a:t>
            </a:r>
            <a:r>
              <a:rPr lang="uk-UA" sz="12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(8,2%)</a:t>
            </a:r>
            <a:endParaRPr lang="uk-UA" sz="1600" b="1" dirty="0">
              <a:latin typeface="Vinnytsia Serif" panose="00000500000000000000" pitchFamily="50" charset="0"/>
            </a:endParaRPr>
          </a:p>
          <a:p>
            <a:pPr>
              <a:lnSpc>
                <a:spcPts val="2700"/>
              </a:lnSpc>
            </a:pPr>
            <a:endParaRPr lang="uk-UA" sz="1600" b="1" dirty="0">
              <a:latin typeface="Vinnytsia Serif" panose="00000500000000000000" pitchFamily="50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89798" y="2250736"/>
            <a:ext cx="4621638" cy="243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50" b="1" dirty="0" err="1">
                <a:latin typeface="Vinnytsia Serif" panose="00000500000000000000" pitchFamily="50" charset="0"/>
              </a:rPr>
              <a:t>Податок</a:t>
            </a:r>
            <a:r>
              <a:rPr lang="ru-RU" sz="1450" b="1" dirty="0">
                <a:latin typeface="Vinnytsia Serif" panose="00000500000000000000" pitchFamily="50" charset="0"/>
              </a:rPr>
              <a:t> та </a:t>
            </a:r>
            <a:r>
              <a:rPr lang="ru-RU" sz="1450" b="1" dirty="0" err="1">
                <a:latin typeface="Vinnytsia Serif" panose="00000500000000000000" pitchFamily="50" charset="0"/>
              </a:rPr>
              <a:t>збір</a:t>
            </a:r>
            <a:r>
              <a:rPr lang="ru-RU" sz="1450" b="1" dirty="0">
                <a:latin typeface="Vinnytsia Serif" panose="00000500000000000000" pitchFamily="50" charset="0"/>
              </a:rPr>
              <a:t> на доходи </a:t>
            </a:r>
            <a:r>
              <a:rPr lang="ru-RU" sz="1450" b="1" dirty="0" err="1">
                <a:latin typeface="Vinnytsia Serif" panose="00000500000000000000" pitchFamily="50" charset="0"/>
              </a:rPr>
              <a:t>фізичних</a:t>
            </a:r>
            <a:r>
              <a:rPr lang="ru-RU" sz="1450" b="1" dirty="0">
                <a:latin typeface="Vinnytsia Serif" panose="00000500000000000000" pitchFamily="50" charset="0"/>
              </a:rPr>
              <a:t> </a:t>
            </a:r>
            <a:r>
              <a:rPr lang="ru-RU" sz="1450" b="1" dirty="0" err="1">
                <a:latin typeface="Vinnytsia Serif" panose="00000500000000000000" pitchFamily="50" charset="0"/>
              </a:rPr>
              <a:t>осіб</a:t>
            </a:r>
            <a:endParaRPr lang="ru-RU" sz="1450" b="1" dirty="0">
              <a:latin typeface="Vinnytsia Serif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450" b="1" dirty="0" err="1">
                <a:latin typeface="Vinnytsia Serif" panose="00000500000000000000" pitchFamily="50" charset="0"/>
              </a:rPr>
              <a:t>Місцеві</a:t>
            </a:r>
            <a:r>
              <a:rPr lang="ru-RU" sz="1450" b="1" dirty="0">
                <a:latin typeface="Vinnytsia Serif" panose="00000500000000000000" pitchFamily="50" charset="0"/>
              </a:rPr>
              <a:t> </a:t>
            </a:r>
            <a:r>
              <a:rPr lang="ru-RU" sz="1450" b="1" dirty="0" err="1">
                <a:latin typeface="Vinnytsia Serif" panose="00000500000000000000" pitchFamily="50" charset="0"/>
              </a:rPr>
              <a:t>податки</a:t>
            </a:r>
            <a:r>
              <a:rPr lang="ru-RU" sz="1450" b="1" dirty="0">
                <a:latin typeface="Vinnytsia Serif" panose="00000500000000000000" pitchFamily="50" charset="0"/>
              </a:rPr>
              <a:t> і </a:t>
            </a:r>
            <a:r>
              <a:rPr lang="ru-RU" sz="1450" b="1" dirty="0" err="1">
                <a:latin typeface="Vinnytsia Serif" panose="00000500000000000000" pitchFamily="50" charset="0"/>
              </a:rPr>
              <a:t>збори</a:t>
            </a:r>
            <a:r>
              <a:rPr lang="ru-RU" sz="1450" b="1" dirty="0">
                <a:latin typeface="Vinnytsia Serif" panose="00000500000000000000" pitchFamily="50" charset="0"/>
              </a:rPr>
              <a:t>, з них: </a:t>
            </a:r>
          </a:p>
          <a:p>
            <a:pPr indent="269875">
              <a:lnSpc>
                <a:spcPct val="150000"/>
              </a:lnSpc>
            </a:pPr>
            <a:r>
              <a:rPr lang="ru-RU" sz="1450" i="1" dirty="0" err="1">
                <a:latin typeface="Vinnytsia Serif" panose="00000500000000000000" pitchFamily="50" charset="0"/>
              </a:rPr>
              <a:t>Єдиний</a:t>
            </a:r>
            <a:r>
              <a:rPr lang="ru-RU" sz="1450" i="1" dirty="0">
                <a:latin typeface="Vinnytsia Serif" panose="00000500000000000000" pitchFamily="50" charset="0"/>
              </a:rPr>
              <a:t> </a:t>
            </a:r>
            <a:r>
              <a:rPr lang="ru-RU" sz="1450" i="1" dirty="0" err="1">
                <a:latin typeface="Vinnytsia Serif" panose="00000500000000000000" pitchFamily="50" charset="0"/>
              </a:rPr>
              <a:t>податок</a:t>
            </a:r>
            <a:endParaRPr lang="ru-RU" sz="1450" i="1" dirty="0">
              <a:latin typeface="Vinnytsia Serif" panose="00000500000000000000" pitchFamily="50" charset="0"/>
            </a:endParaRPr>
          </a:p>
          <a:p>
            <a:pPr indent="269875">
              <a:lnSpc>
                <a:spcPct val="150000"/>
              </a:lnSpc>
            </a:pPr>
            <a:r>
              <a:rPr lang="ru-RU" sz="1450" i="1" dirty="0">
                <a:latin typeface="Vinnytsia Serif" panose="00000500000000000000" pitchFamily="50" charset="0"/>
              </a:rPr>
              <a:t>Плата за землю</a:t>
            </a:r>
          </a:p>
          <a:p>
            <a:pPr indent="269875">
              <a:lnSpc>
                <a:spcPct val="150000"/>
              </a:lnSpc>
            </a:pPr>
            <a:r>
              <a:rPr lang="ru-RU" sz="1450" i="1" dirty="0" err="1">
                <a:latin typeface="Vinnytsia Serif" panose="00000500000000000000" pitchFamily="50" charset="0"/>
              </a:rPr>
              <a:t>Податок</a:t>
            </a:r>
            <a:r>
              <a:rPr lang="ru-RU" sz="1450" i="1" dirty="0">
                <a:latin typeface="Vinnytsia Serif" panose="00000500000000000000" pitchFamily="50" charset="0"/>
              </a:rPr>
              <a:t> на </a:t>
            </a:r>
            <a:r>
              <a:rPr lang="ru-RU" sz="1450" i="1" dirty="0" err="1">
                <a:latin typeface="Vinnytsia Serif" panose="00000500000000000000" pitchFamily="50" charset="0"/>
              </a:rPr>
              <a:t>нерухоме</a:t>
            </a:r>
            <a:r>
              <a:rPr lang="ru-RU" sz="1450" i="1" dirty="0">
                <a:latin typeface="Vinnytsia Serif" panose="00000500000000000000" pitchFamily="50" charset="0"/>
              </a:rPr>
              <a:t> </a:t>
            </a:r>
            <a:r>
              <a:rPr lang="ru-RU" sz="1450" i="1" dirty="0" err="1">
                <a:latin typeface="Vinnytsia Serif" panose="00000500000000000000" pitchFamily="50" charset="0"/>
              </a:rPr>
              <a:t>майно</a:t>
            </a:r>
            <a:endParaRPr lang="ru-RU" sz="1450" i="1" dirty="0">
              <a:latin typeface="Vinnytsia Serif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450" b="1" dirty="0" err="1">
                <a:latin typeface="Vinnytsia Serif" panose="00000500000000000000" pitchFamily="50" charset="0"/>
              </a:rPr>
              <a:t>Акцизний</a:t>
            </a:r>
            <a:r>
              <a:rPr lang="ru-RU" sz="1450" b="1" dirty="0">
                <a:latin typeface="Vinnytsia Serif" panose="00000500000000000000" pitchFamily="50" charset="0"/>
              </a:rPr>
              <a:t> </a:t>
            </a:r>
            <a:r>
              <a:rPr lang="ru-RU" sz="1450" b="1" dirty="0" err="1">
                <a:latin typeface="Vinnytsia Serif" panose="00000500000000000000" pitchFamily="50" charset="0"/>
              </a:rPr>
              <a:t>податок</a:t>
            </a:r>
            <a:endParaRPr lang="ru-RU" sz="1450" b="1" dirty="0">
              <a:latin typeface="Vinnytsia Serif" panose="000005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450" b="1" dirty="0" err="1">
                <a:latin typeface="Vinnytsia Serif" panose="00000500000000000000" pitchFamily="50" charset="0"/>
              </a:rPr>
              <a:t>Інші</a:t>
            </a:r>
            <a:endParaRPr lang="uk-UA" sz="1450" b="1" dirty="0">
              <a:latin typeface="Vinnytsia Serif" panose="00000500000000000000" pitchFamily="50" charset="0"/>
            </a:endParaRPr>
          </a:p>
        </p:txBody>
      </p:sp>
      <p:sp>
        <p:nvSpPr>
          <p:cNvPr id="25" name="Прямокутник 10">
            <a:extLst>
              <a:ext uri="{FF2B5EF4-FFF2-40B4-BE49-F238E27FC236}">
                <a16:creationId xmlns:a16="http://schemas.microsoft.com/office/drawing/2014/main" id="{71E7B824-A449-4E7B-BAA2-97C12B7FC182}"/>
              </a:ext>
            </a:extLst>
          </p:cNvPr>
          <p:cNvSpPr/>
          <p:nvPr/>
        </p:nvSpPr>
        <p:spPr>
          <a:xfrm>
            <a:off x="8399887" y="1003141"/>
            <a:ext cx="7441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050" b="1" dirty="0">
                <a:solidFill>
                  <a:srgbClr val="000000"/>
                </a:solidFill>
                <a:latin typeface="Trebuchet MS" pitchFamily="34" charset="0"/>
              </a:rPr>
              <a:t>тис.грн.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52005" y="213034"/>
            <a:ext cx="9252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Основні</a:t>
            </a:r>
            <a:r>
              <a:rPr lang="ru-RU" sz="2800" dirty="0">
                <a:latin typeface="Vinnytsia Serif" panose="00000500000000000000" pitchFamily="50" charset="0"/>
              </a:rPr>
              <a:t>  </a:t>
            </a:r>
            <a:r>
              <a:rPr lang="ru-RU" sz="2800" dirty="0" err="1">
                <a:latin typeface="Vinnytsia Serif" panose="00000500000000000000" pitchFamily="50" charset="0"/>
              </a:rPr>
              <a:t>бюджетоутворюючі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податки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</a:p>
          <a:p>
            <a:r>
              <a:rPr lang="ru-RU" sz="2800" dirty="0">
                <a:latin typeface="Vinnytsia Serif" panose="00000500000000000000" pitchFamily="50" charset="0"/>
              </a:rPr>
              <a:t>бюджету </a:t>
            </a:r>
            <a:r>
              <a:rPr lang="ru-RU" sz="2800" dirty="0" err="1">
                <a:latin typeface="Vinnytsia Serif" panose="00000500000000000000" pitchFamily="50" charset="0"/>
              </a:rPr>
              <a:t>Вінницької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міської</a:t>
            </a:r>
            <a:r>
              <a:rPr lang="ru-RU" sz="2800" dirty="0">
                <a:latin typeface="Vinnytsia Serif" panose="00000500000000000000" pitchFamily="50" charset="0"/>
              </a:rPr>
              <a:t> ТГ 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5D4B8D66-00B9-469E-A89B-B8A94ED6C2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56808" y="1514997"/>
            <a:ext cx="1552014" cy="717542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Бюджет на </a:t>
            </a:r>
            <a:b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2024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рік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 </a:t>
            </a:r>
          </a:p>
          <a:p>
            <a:pPr algn="ctr" defTabSz="914355">
              <a:defRPr/>
            </a:pPr>
            <a:r>
              <a:rPr lang="ru-RU" sz="1800" b="1" kern="0" dirty="0">
                <a:solidFill>
                  <a:srgbClr val="C00000"/>
                </a:solidFill>
                <a:latin typeface="Trebuchet MS" pitchFamily="34" charset="0"/>
              </a:rPr>
              <a:t>5 433 122,9</a:t>
            </a: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F3E08E4B-F6F7-419D-B160-01AB88D7B0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2681" y="1520072"/>
            <a:ext cx="1553509" cy="717542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10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місяців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2024 року  </a:t>
            </a:r>
          </a:p>
          <a:p>
            <a:pPr algn="ctr" defTabSz="914355">
              <a:defRPr/>
            </a:pPr>
            <a:r>
              <a:rPr lang="uk-UA" sz="1800" b="1" kern="0" dirty="0">
                <a:solidFill>
                  <a:srgbClr val="C00000"/>
                </a:solidFill>
                <a:latin typeface="Trebuchet MS" pitchFamily="34" charset="0"/>
              </a:rPr>
              <a:t>4 969 646,3</a:t>
            </a:r>
            <a:endParaRPr lang="ru-RU" b="1" kern="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30" name="Полилиния 5"/>
          <p:cNvSpPr/>
          <p:nvPr/>
        </p:nvSpPr>
        <p:spPr>
          <a:xfrm>
            <a:off x="6374406" y="1532258"/>
            <a:ext cx="896535" cy="436417"/>
          </a:xfrm>
          <a:custGeom>
            <a:avLst/>
            <a:gdLst>
              <a:gd name="connsiteX0" fmla="*/ 0 w 2495422"/>
              <a:gd name="connsiteY0" fmla="*/ 37091 h 370912"/>
              <a:gd name="connsiteX1" fmla="*/ 37091 w 2495422"/>
              <a:gd name="connsiteY1" fmla="*/ 0 h 370912"/>
              <a:gd name="connsiteX2" fmla="*/ 2458331 w 2495422"/>
              <a:gd name="connsiteY2" fmla="*/ 0 h 370912"/>
              <a:gd name="connsiteX3" fmla="*/ 2495422 w 2495422"/>
              <a:gd name="connsiteY3" fmla="*/ 37091 h 370912"/>
              <a:gd name="connsiteX4" fmla="*/ 2495422 w 2495422"/>
              <a:gd name="connsiteY4" fmla="*/ 333821 h 370912"/>
              <a:gd name="connsiteX5" fmla="*/ 2458331 w 2495422"/>
              <a:gd name="connsiteY5" fmla="*/ 370912 h 370912"/>
              <a:gd name="connsiteX6" fmla="*/ 37091 w 2495422"/>
              <a:gd name="connsiteY6" fmla="*/ 370912 h 370912"/>
              <a:gd name="connsiteX7" fmla="*/ 0 w 2495422"/>
              <a:gd name="connsiteY7" fmla="*/ 333821 h 370912"/>
              <a:gd name="connsiteX8" fmla="*/ 0 w 2495422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422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2458331" y="0"/>
                </a:lnTo>
                <a:cubicBezTo>
                  <a:pt x="2478816" y="0"/>
                  <a:pt x="2495422" y="16606"/>
                  <a:pt x="2495422" y="37091"/>
                </a:cubicBezTo>
                <a:lnTo>
                  <a:pt x="2495422" y="333821"/>
                </a:lnTo>
                <a:cubicBezTo>
                  <a:pt x="2495422" y="354306"/>
                  <a:pt x="2478816" y="370912"/>
                  <a:pt x="2458331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ts val="1000"/>
              </a:lnSpc>
            </a:pPr>
            <a:r>
              <a:rPr lang="uk-UA" sz="1200" b="1" dirty="0">
                <a:solidFill>
                  <a:schemeClr val="tx1"/>
                </a:solidFill>
              </a:rPr>
              <a:t>Відсоток виконання</a:t>
            </a:r>
          </a:p>
          <a:p>
            <a:pPr algn="ctr" defTabSz="711200">
              <a:lnSpc>
                <a:spcPts val="1000"/>
              </a:lnSpc>
            </a:pPr>
            <a:r>
              <a:rPr lang="uk-UA" sz="1200" b="1" dirty="0">
                <a:solidFill>
                  <a:schemeClr val="tx1"/>
                </a:solidFill>
              </a:rPr>
              <a:t>плану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6374405" y="2005490"/>
            <a:ext cx="896536" cy="198715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1400" b="1" dirty="0">
                <a:solidFill>
                  <a:schemeClr val="tx1"/>
                </a:solidFill>
              </a:rPr>
              <a:t>91,5%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264" y="4053568"/>
            <a:ext cx="252000" cy="180000"/>
          </a:xfrm>
          <a:prstGeom prst="roundRect">
            <a:avLst/>
          </a:prstGeom>
          <a:solidFill>
            <a:srgbClr val="00FFFF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Скругленный прямоугольник 56"/>
          <p:cNvSpPr/>
          <p:nvPr/>
        </p:nvSpPr>
        <p:spPr>
          <a:xfrm>
            <a:off x="341705" y="3713523"/>
            <a:ext cx="256305" cy="180000"/>
          </a:xfrm>
          <a:prstGeom prst="roundRect">
            <a:avLst/>
          </a:prstGeom>
          <a:solidFill>
            <a:srgbClr val="CC9CFE">
              <a:alpha val="76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кругленный прямоугольник 58"/>
          <p:cNvSpPr/>
          <p:nvPr/>
        </p:nvSpPr>
        <p:spPr>
          <a:xfrm>
            <a:off x="341264" y="3038303"/>
            <a:ext cx="256305" cy="180000"/>
          </a:xfrm>
          <a:prstGeom prst="roundRect">
            <a:avLst/>
          </a:prstGeom>
          <a:solidFill>
            <a:srgbClr val="FFFF00">
              <a:alpha val="7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Скругленный прямоугольник 59"/>
          <p:cNvSpPr/>
          <p:nvPr/>
        </p:nvSpPr>
        <p:spPr>
          <a:xfrm>
            <a:off x="341264" y="3378414"/>
            <a:ext cx="256305" cy="180000"/>
          </a:xfrm>
          <a:prstGeom prst="roundRect">
            <a:avLst/>
          </a:prstGeom>
          <a:solidFill>
            <a:srgbClr val="0A6AFD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87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419"/>
            <a:ext cx="9252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Видатки</a:t>
            </a:r>
            <a:r>
              <a:rPr lang="ru-RU" sz="2800" dirty="0">
                <a:latin typeface="Vinnytsia Serif" panose="00000500000000000000" pitchFamily="50" charset="0"/>
              </a:rPr>
              <a:t> бюджету </a:t>
            </a:r>
            <a:r>
              <a:rPr lang="ru-RU" sz="2800" dirty="0" err="1">
                <a:latin typeface="Vinnytsia Serif" panose="00000500000000000000" pitchFamily="50" charset="0"/>
              </a:rPr>
              <a:t>Вінницької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міської</a:t>
            </a:r>
            <a:r>
              <a:rPr lang="ru-RU" sz="2800" dirty="0">
                <a:latin typeface="Vinnytsia Serif" panose="00000500000000000000" pitchFamily="50" charset="0"/>
              </a:rPr>
              <a:t> ТГ за </a:t>
            </a:r>
            <a:br>
              <a:rPr lang="ru-UA" sz="2800" dirty="0">
                <a:latin typeface="Vinnytsia Serif" panose="00000500000000000000" pitchFamily="50" charset="0"/>
              </a:rPr>
            </a:br>
            <a:r>
              <a:rPr lang="ru-RU" sz="2800" dirty="0">
                <a:latin typeface="Vinnytsia Serif" panose="00000500000000000000" pitchFamily="50" charset="0"/>
              </a:rPr>
              <a:t>10 </a:t>
            </a:r>
            <a:r>
              <a:rPr lang="ru-RU" sz="2800" dirty="0" err="1">
                <a:latin typeface="Vinnytsia Serif" panose="00000500000000000000" pitchFamily="50" charset="0"/>
              </a:rPr>
              <a:t>місяців</a:t>
            </a:r>
            <a:r>
              <a:rPr lang="ru-RU" sz="2800" dirty="0">
                <a:latin typeface="Vinnytsia Serif" panose="00000500000000000000" pitchFamily="50" charset="0"/>
              </a:rPr>
              <a:t> 2024 року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2DC5C88-7156-4F62-8AF5-257344A0B207}"/>
              </a:ext>
            </a:extLst>
          </p:cNvPr>
          <p:cNvSpPr/>
          <p:nvPr/>
        </p:nvSpPr>
        <p:spPr>
          <a:xfrm>
            <a:off x="8283030" y="1015762"/>
            <a:ext cx="7970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200" b="1" dirty="0" err="1">
                <a:solidFill>
                  <a:srgbClr val="000000"/>
                </a:solidFill>
                <a:latin typeface="Trebuchet MS" pitchFamily="34" charset="0"/>
              </a:rPr>
              <a:t>тис.грн</a:t>
            </a:r>
            <a:r>
              <a:rPr lang="uk-UA" sz="1200" b="1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04B22-4BDE-4DF7-A103-C83F64F90D52}"/>
              </a:ext>
            </a:extLst>
          </p:cNvPr>
          <p:cNvSpPr txBox="1"/>
          <p:nvPr/>
        </p:nvSpPr>
        <p:spPr>
          <a:xfrm>
            <a:off x="8745493" y="4897283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266178" y="1636822"/>
            <a:ext cx="1692668" cy="2877835"/>
            <a:chOff x="1909538" y="1560622"/>
            <a:chExt cx="1692668" cy="2877835"/>
          </a:xfrm>
        </p:grpSpPr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33E8C31B-973B-45A4-9FEA-A7337B70D5F4}"/>
                </a:ext>
              </a:extLst>
            </p:cNvPr>
            <p:cNvSpPr/>
            <p:nvPr/>
          </p:nvSpPr>
          <p:spPr>
            <a:xfrm>
              <a:off x="1909538" y="2048209"/>
              <a:ext cx="1440000" cy="1440000"/>
            </a:xfrm>
            <a:prstGeom prst="rect">
              <a:avLst/>
            </a:prstGeom>
            <a:solidFill>
              <a:srgbClr val="8ECF4D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20701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1909538" y="1560622"/>
              <a:ext cx="1440000" cy="1440000"/>
            </a:xfrm>
            <a:prstGeom prst="rect">
              <a:avLst/>
            </a:prstGeom>
            <a:solidFill>
              <a:srgbClr val="F09252">
                <a:alpha val="8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3556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93579" y="2293424"/>
              <a:ext cx="1304652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921 893,4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14,1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97040" y="3792126"/>
              <a:ext cx="1305166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5 630 177,2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85,9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73598" y="1734257"/>
            <a:ext cx="1715086" cy="2801572"/>
            <a:chOff x="1909538" y="1608247"/>
            <a:chExt cx="1715086" cy="2801572"/>
          </a:xfrm>
        </p:grpSpPr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33E8C31B-973B-45A4-9FEA-A7337B70D5F4}"/>
                </a:ext>
              </a:extLst>
            </p:cNvPr>
            <p:cNvSpPr/>
            <p:nvPr/>
          </p:nvSpPr>
          <p:spPr>
            <a:xfrm>
              <a:off x="1909538" y="2165944"/>
              <a:ext cx="1440000" cy="1440000"/>
            </a:xfrm>
            <a:prstGeom prst="rect">
              <a:avLst/>
            </a:prstGeom>
            <a:solidFill>
              <a:srgbClr val="8ECF4D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18923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1909538" y="1608247"/>
              <a:ext cx="1440000" cy="1440000"/>
            </a:xfrm>
            <a:prstGeom prst="rect">
              <a:avLst/>
            </a:prstGeom>
            <a:solidFill>
              <a:srgbClr val="F09252">
                <a:alpha val="84706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  <a:sp3d extrusionH="419100"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76967" y="2392322"/>
              <a:ext cx="1347657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910 397,0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16,4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2281350" y="3763488"/>
              <a:ext cx="1332215" cy="64633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uk-UA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4 626 830,5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uk-UA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83,6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%)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0018" y="2226749"/>
            <a:ext cx="1896195" cy="1906910"/>
            <a:chOff x="3198754" y="3319854"/>
            <a:chExt cx="1544961" cy="190691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198754" y="4574448"/>
              <a:ext cx="117327" cy="137929"/>
            </a:xfrm>
            <a:prstGeom prst="roundRect">
              <a:avLst/>
            </a:prstGeom>
            <a:solidFill>
              <a:srgbClr val="8ECE4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TextBox 114">
              <a:extLst>
                <a:ext uri="{FF2B5EF4-FFF2-40B4-BE49-F238E27FC236}">
                  <a16:creationId xmlns:a16="http://schemas.microsoft.com/office/drawing/2014/main" id="{861A43B9-AA24-4669-9CC7-C3F96337229A}"/>
                </a:ext>
              </a:extLst>
            </p:cNvPr>
            <p:cNvSpPr txBox="1"/>
            <p:nvPr/>
          </p:nvSpPr>
          <p:spPr>
            <a:xfrm>
              <a:off x="3324674" y="3319854"/>
              <a:ext cx="1416947" cy="784166"/>
            </a:xfrm>
            <a:prstGeom prst="rect">
              <a:avLst/>
            </a:prstGeom>
            <a:noFill/>
          </p:spPr>
          <p:txBody>
            <a:bodyPr wrap="square" lIns="106021" tIns="53011" rIns="106021" bIns="53011" rtlCol="0">
              <a:spAutoFit/>
            </a:bodyPr>
            <a:lstStyle>
              <a:defPPr>
                <a:defRPr lang="uk-UA"/>
              </a:defPPr>
              <a:lvl1pPr marL="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0104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020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0313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041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0522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80626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1073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0835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100" dirty="0" err="1">
                  <a:latin typeface="Vinnytsia Sans" panose="00000500000000000000" pitchFamily="50" charset="0"/>
                </a:rPr>
                <a:t>Видатки</a:t>
              </a:r>
              <a:r>
                <a:rPr lang="ru-RU" sz="1100" dirty="0">
                  <a:latin typeface="Vinnytsia Sans" panose="00000500000000000000" pitchFamily="50" charset="0"/>
                </a:rPr>
                <a:t> за </a:t>
              </a:r>
              <a:r>
                <a:rPr lang="ru-RU" sz="1100" dirty="0" err="1">
                  <a:latin typeface="Vinnytsia Sans" panose="00000500000000000000" pitchFamily="50" charset="0"/>
                </a:rPr>
                <a:t>рахунок</a:t>
              </a:r>
              <a:r>
                <a:rPr lang="ru-RU" sz="1100" dirty="0">
                  <a:latin typeface="Vinnytsia Sans" panose="00000500000000000000" pitchFamily="50" charset="0"/>
                </a:rPr>
                <a:t> </a:t>
              </a:r>
              <a:r>
                <a:rPr lang="ru-RU" sz="1100" dirty="0" err="1">
                  <a:latin typeface="Vinnytsia Sans" panose="00000500000000000000" pitchFamily="50" charset="0"/>
                </a:rPr>
                <a:t>трансфертів</a:t>
              </a:r>
              <a:r>
                <a:rPr lang="ru-RU" sz="1100" dirty="0">
                  <a:latin typeface="Vinnytsia Sans" panose="00000500000000000000" pitchFamily="50" charset="0"/>
                </a:rPr>
                <a:t> з державного та </a:t>
              </a:r>
              <a:r>
                <a:rPr lang="ru-RU" sz="1100" dirty="0" err="1">
                  <a:latin typeface="Vinnytsia Sans" panose="00000500000000000000" pitchFamily="50" charset="0"/>
                </a:rPr>
                <a:t>місцевих</a:t>
              </a:r>
              <a:r>
                <a:rPr lang="ru-RU" sz="1100" dirty="0">
                  <a:latin typeface="Vinnytsia Sans" panose="00000500000000000000" pitchFamily="50" charset="0"/>
                </a:rPr>
                <a:t> </a:t>
              </a:r>
              <a:r>
                <a:rPr lang="ru-RU" sz="1100" dirty="0" err="1">
                  <a:latin typeface="Vinnytsia Sans" panose="00000500000000000000" pitchFamily="50" charset="0"/>
                </a:rPr>
                <a:t>бюджетів</a:t>
              </a:r>
              <a:endParaRPr lang="uk-UA" sz="1100" dirty="0">
                <a:latin typeface="Vinnytsia Sans" panose="00000500000000000000" pitchFamily="50" charset="0"/>
              </a:endParaRPr>
            </a:p>
          </p:txBody>
        </p:sp>
        <p:sp>
          <p:nvSpPr>
            <p:cNvPr id="33" name="TextBox 114">
              <a:extLst>
                <a:ext uri="{FF2B5EF4-FFF2-40B4-BE49-F238E27FC236}">
                  <a16:creationId xmlns:a16="http://schemas.microsoft.com/office/drawing/2014/main" id="{861A43B9-AA24-4669-9CC7-C3F96337229A}"/>
                </a:ext>
              </a:extLst>
            </p:cNvPr>
            <p:cNvSpPr txBox="1"/>
            <p:nvPr/>
          </p:nvSpPr>
          <p:spPr>
            <a:xfrm>
              <a:off x="3343723" y="4442598"/>
              <a:ext cx="1399992" cy="784166"/>
            </a:xfrm>
            <a:prstGeom prst="rect">
              <a:avLst/>
            </a:prstGeom>
            <a:noFill/>
          </p:spPr>
          <p:txBody>
            <a:bodyPr wrap="square" lIns="106021" tIns="53011" rIns="106021" bIns="53011" rtlCol="0">
              <a:spAutoFit/>
            </a:bodyPr>
            <a:lstStyle>
              <a:defPPr>
                <a:defRPr lang="uk-UA"/>
              </a:defPPr>
              <a:lvl1pPr marL="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0104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020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0313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041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0522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80626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1073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0835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100" dirty="0" err="1">
                  <a:latin typeface="Vinnytsia Sans" panose="00000500000000000000" pitchFamily="50" charset="0"/>
                </a:rPr>
                <a:t>Видатки</a:t>
              </a:r>
              <a:r>
                <a:rPr lang="ru-RU" sz="1100" dirty="0">
                  <a:latin typeface="Vinnytsia Sans" panose="00000500000000000000" pitchFamily="50" charset="0"/>
                </a:rPr>
                <a:t> за </a:t>
              </a:r>
              <a:r>
                <a:rPr lang="ru-RU" sz="1100" dirty="0" err="1">
                  <a:latin typeface="Vinnytsia Sans" panose="00000500000000000000" pitchFamily="50" charset="0"/>
                </a:rPr>
                <a:t>рахунок</a:t>
              </a:r>
              <a:r>
                <a:rPr lang="ru-RU" sz="1100" dirty="0">
                  <a:latin typeface="Vinnytsia Sans" panose="00000500000000000000" pitchFamily="50" charset="0"/>
                </a:rPr>
                <a:t> </a:t>
              </a:r>
              <a:r>
                <a:rPr lang="ru-RU" sz="1100" dirty="0" err="1">
                  <a:latin typeface="Vinnytsia Sans" panose="00000500000000000000" pitchFamily="50" charset="0"/>
                </a:rPr>
                <a:t>власних</a:t>
              </a:r>
              <a:r>
                <a:rPr lang="ru-RU" sz="1100" dirty="0">
                  <a:latin typeface="Vinnytsia Sans" panose="00000500000000000000" pitchFamily="50" charset="0"/>
                </a:rPr>
                <a:t> </a:t>
              </a:r>
              <a:r>
                <a:rPr lang="ru-RU" sz="1100" dirty="0" err="1">
                  <a:latin typeface="Vinnytsia Sans" panose="00000500000000000000" pitchFamily="50" charset="0"/>
                </a:rPr>
                <a:t>доходів</a:t>
              </a:r>
              <a:r>
                <a:rPr lang="ru-RU" sz="1100" dirty="0">
                  <a:latin typeface="Vinnytsia Sans" panose="00000500000000000000" pitchFamily="50" charset="0"/>
                </a:rPr>
                <a:t> бюджету </a:t>
              </a:r>
              <a:r>
                <a:rPr lang="ru-RU" sz="1100" dirty="0" err="1">
                  <a:latin typeface="Vinnytsia Sans" panose="00000500000000000000" pitchFamily="50" charset="0"/>
                </a:rPr>
                <a:t>Вінницької</a:t>
              </a:r>
              <a:r>
                <a:rPr lang="ru-RU" sz="1100" dirty="0">
                  <a:latin typeface="Vinnytsia Sans" panose="00000500000000000000" pitchFamily="50" charset="0"/>
                </a:rPr>
                <a:t> </a:t>
              </a:r>
              <a:r>
                <a:rPr lang="ru-RU" sz="1100" dirty="0" err="1">
                  <a:latin typeface="Vinnytsia Sans" panose="00000500000000000000" pitchFamily="50" charset="0"/>
                </a:rPr>
                <a:t>міської</a:t>
              </a:r>
              <a:r>
                <a:rPr lang="ru-RU" sz="1100" dirty="0">
                  <a:latin typeface="Vinnytsia Sans" panose="00000500000000000000" pitchFamily="50" charset="0"/>
                </a:rPr>
                <a:t> ТГ</a:t>
              </a:r>
              <a:endParaRPr lang="uk-UA" sz="1100" dirty="0">
                <a:latin typeface="Vinnytsia Sans" panose="00000500000000000000" pitchFamily="50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200848" y="3443954"/>
              <a:ext cx="117327" cy="137929"/>
            </a:xfrm>
            <a:prstGeom prst="roundRect">
              <a:avLst/>
            </a:prstGeom>
            <a:solidFill>
              <a:srgbClr val="FCAA7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100">
                <a:latin typeface="Vinnytsia Sans" panose="00000500000000000000" pitchFamily="50" charset="0"/>
              </a:endParaRPr>
            </a:p>
          </p:txBody>
        </p:sp>
      </p:grpSp>
      <p:sp>
        <p:nvSpPr>
          <p:cNvPr id="28" name="AutoShape 2">
            <a:extLst>
              <a:ext uri="{FF2B5EF4-FFF2-40B4-BE49-F238E27FC236}">
                <a16:creationId xmlns:a16="http://schemas.microsoft.com/office/drawing/2014/main" id="{45F79665-E13F-44F1-846E-98E44E4554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7298" y="1357028"/>
            <a:ext cx="2749827" cy="647838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Бюджет на 2024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рік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  <a:p>
            <a:pPr algn="ctr" defTabSz="914355">
              <a:defRPr/>
            </a:pPr>
            <a:r>
              <a:rPr lang="uk-UA" sz="1400" b="1" kern="0" dirty="0">
                <a:solidFill>
                  <a:srgbClr val="C00000"/>
                </a:solidFill>
                <a:latin typeface="Trebuchet MS" pitchFamily="34" charset="0"/>
              </a:rPr>
              <a:t>6 552 070,6</a:t>
            </a:r>
            <a:r>
              <a:rPr lang="ru-UA" sz="1400" b="1" kern="0" dirty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1400" b="1" kern="0" dirty="0">
                <a:solidFill>
                  <a:srgbClr val="C00000"/>
                </a:solidFill>
                <a:latin typeface="Trebuchet MS" pitchFamily="34" charset="0"/>
              </a:rPr>
              <a:t>тис. грн.</a:t>
            </a:r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C00782F5-A56D-4D4D-A1A5-340AA6A76F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8467" y="1357113"/>
            <a:ext cx="2749828" cy="647838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Факт 10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місяців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2024 року </a:t>
            </a:r>
          </a:p>
          <a:p>
            <a:pPr algn="ctr" defTabSz="914355">
              <a:defRPr/>
            </a:pPr>
            <a:r>
              <a:rPr lang="uk-UA" sz="1400" b="1" kern="0" dirty="0">
                <a:solidFill>
                  <a:srgbClr val="C00000"/>
                </a:solidFill>
                <a:latin typeface="Trebuchet MS" pitchFamily="34" charset="0"/>
              </a:rPr>
              <a:t>5 537 227,5 </a:t>
            </a:r>
            <a:r>
              <a:rPr lang="ru-RU" sz="1400" b="1" kern="0" dirty="0">
                <a:solidFill>
                  <a:srgbClr val="C00000"/>
                </a:solidFill>
                <a:latin typeface="Trebuchet MS" pitchFamily="34" charset="0"/>
              </a:rPr>
              <a:t>тис. грн.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7246538" y="2262153"/>
            <a:ext cx="1705982" cy="2174966"/>
            <a:chOff x="6905076" y="2101340"/>
            <a:chExt cx="2156362" cy="2174966"/>
          </a:xfrm>
        </p:grpSpPr>
        <p:sp>
          <p:nvSpPr>
            <p:cNvPr id="36" name="Полилиния 5"/>
            <p:cNvSpPr/>
            <p:nvPr/>
          </p:nvSpPr>
          <p:spPr>
            <a:xfrm>
              <a:off x="6905077" y="2101340"/>
              <a:ext cx="2146790" cy="453447"/>
            </a:xfrm>
            <a:custGeom>
              <a:avLst/>
              <a:gdLst>
                <a:gd name="connsiteX0" fmla="*/ 0 w 2495422"/>
                <a:gd name="connsiteY0" fmla="*/ 37091 h 370912"/>
                <a:gd name="connsiteX1" fmla="*/ 37091 w 2495422"/>
                <a:gd name="connsiteY1" fmla="*/ 0 h 370912"/>
                <a:gd name="connsiteX2" fmla="*/ 2458331 w 2495422"/>
                <a:gd name="connsiteY2" fmla="*/ 0 h 370912"/>
                <a:gd name="connsiteX3" fmla="*/ 2495422 w 2495422"/>
                <a:gd name="connsiteY3" fmla="*/ 37091 h 370912"/>
                <a:gd name="connsiteX4" fmla="*/ 2495422 w 2495422"/>
                <a:gd name="connsiteY4" fmla="*/ 333821 h 370912"/>
                <a:gd name="connsiteX5" fmla="*/ 2458331 w 2495422"/>
                <a:gd name="connsiteY5" fmla="*/ 370912 h 370912"/>
                <a:gd name="connsiteX6" fmla="*/ 37091 w 2495422"/>
                <a:gd name="connsiteY6" fmla="*/ 370912 h 370912"/>
                <a:gd name="connsiteX7" fmla="*/ 0 w 2495422"/>
                <a:gd name="connsiteY7" fmla="*/ 333821 h 370912"/>
                <a:gd name="connsiteX8" fmla="*/ 0 w 2495422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422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2458331" y="0"/>
                  </a:lnTo>
                  <a:cubicBezTo>
                    <a:pt x="2478816" y="0"/>
                    <a:pt x="2495422" y="16606"/>
                    <a:pt x="2495422" y="37091"/>
                  </a:cubicBezTo>
                  <a:lnTo>
                    <a:pt x="2495422" y="333821"/>
                  </a:lnTo>
                  <a:cubicBezTo>
                    <a:pt x="2495422" y="354306"/>
                    <a:pt x="2478816" y="370912"/>
                    <a:pt x="2458331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Відсоток виконання плану</a:t>
              </a:r>
            </a:p>
          </p:txBody>
        </p:sp>
        <p:sp>
          <p:nvSpPr>
            <p:cNvPr id="38" name="Полилиния 32"/>
            <p:cNvSpPr/>
            <p:nvPr/>
          </p:nvSpPr>
          <p:spPr>
            <a:xfrm>
              <a:off x="6914646" y="2625799"/>
              <a:ext cx="2146791" cy="278394"/>
            </a:xfrm>
            <a:custGeom>
              <a:avLst/>
              <a:gdLst>
                <a:gd name="connsiteX0" fmla="*/ 0 w 1057709"/>
                <a:gd name="connsiteY0" fmla="*/ 37091 h 370912"/>
                <a:gd name="connsiteX1" fmla="*/ 37091 w 1057709"/>
                <a:gd name="connsiteY1" fmla="*/ 0 h 370912"/>
                <a:gd name="connsiteX2" fmla="*/ 1020618 w 1057709"/>
                <a:gd name="connsiteY2" fmla="*/ 0 h 370912"/>
                <a:gd name="connsiteX3" fmla="*/ 1057709 w 1057709"/>
                <a:gd name="connsiteY3" fmla="*/ 37091 h 370912"/>
                <a:gd name="connsiteX4" fmla="*/ 1057709 w 1057709"/>
                <a:gd name="connsiteY4" fmla="*/ 333821 h 370912"/>
                <a:gd name="connsiteX5" fmla="*/ 1020618 w 1057709"/>
                <a:gd name="connsiteY5" fmla="*/ 370912 h 370912"/>
                <a:gd name="connsiteX6" fmla="*/ 37091 w 1057709"/>
                <a:gd name="connsiteY6" fmla="*/ 370912 h 370912"/>
                <a:gd name="connsiteX7" fmla="*/ 0 w 1057709"/>
                <a:gd name="connsiteY7" fmla="*/ 333821 h 370912"/>
                <a:gd name="connsiteX8" fmla="*/ 0 w 1057709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709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1020618" y="0"/>
                  </a:lnTo>
                  <a:cubicBezTo>
                    <a:pt x="1041103" y="0"/>
                    <a:pt x="1057709" y="16606"/>
                    <a:pt x="1057709" y="37091"/>
                  </a:cubicBezTo>
                  <a:lnTo>
                    <a:pt x="1057709" y="333821"/>
                  </a:lnTo>
                  <a:cubicBezTo>
                    <a:pt x="1057709" y="354306"/>
                    <a:pt x="1041103" y="370912"/>
                    <a:pt x="1020618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84,5%</a:t>
              </a:r>
            </a:p>
          </p:txBody>
        </p:sp>
        <p:sp>
          <p:nvSpPr>
            <p:cNvPr id="39" name="Полилиния 5"/>
            <p:cNvSpPr/>
            <p:nvPr/>
          </p:nvSpPr>
          <p:spPr>
            <a:xfrm>
              <a:off x="6914646" y="3684414"/>
              <a:ext cx="2146791" cy="278395"/>
            </a:xfrm>
            <a:custGeom>
              <a:avLst/>
              <a:gdLst>
                <a:gd name="connsiteX0" fmla="*/ 0 w 2495422"/>
                <a:gd name="connsiteY0" fmla="*/ 37091 h 370912"/>
                <a:gd name="connsiteX1" fmla="*/ 37091 w 2495422"/>
                <a:gd name="connsiteY1" fmla="*/ 0 h 370912"/>
                <a:gd name="connsiteX2" fmla="*/ 2458331 w 2495422"/>
                <a:gd name="connsiteY2" fmla="*/ 0 h 370912"/>
                <a:gd name="connsiteX3" fmla="*/ 2495422 w 2495422"/>
                <a:gd name="connsiteY3" fmla="*/ 37091 h 370912"/>
                <a:gd name="connsiteX4" fmla="*/ 2495422 w 2495422"/>
                <a:gd name="connsiteY4" fmla="*/ 333821 h 370912"/>
                <a:gd name="connsiteX5" fmla="*/ 2458331 w 2495422"/>
                <a:gd name="connsiteY5" fmla="*/ 370912 h 370912"/>
                <a:gd name="connsiteX6" fmla="*/ 37091 w 2495422"/>
                <a:gd name="connsiteY6" fmla="*/ 370912 h 370912"/>
                <a:gd name="connsiteX7" fmla="*/ 0 w 2495422"/>
                <a:gd name="connsiteY7" fmla="*/ 333821 h 370912"/>
                <a:gd name="connsiteX8" fmla="*/ 0 w 2495422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422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2458331" y="0"/>
                  </a:lnTo>
                  <a:cubicBezTo>
                    <a:pt x="2478816" y="0"/>
                    <a:pt x="2495422" y="16606"/>
                    <a:pt x="2495422" y="37091"/>
                  </a:cubicBezTo>
                  <a:lnTo>
                    <a:pt x="2495422" y="333821"/>
                  </a:lnTo>
                  <a:cubicBezTo>
                    <a:pt x="2495422" y="354306"/>
                    <a:pt x="2478816" y="370912"/>
                    <a:pt x="2458331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100" b="1" dirty="0">
                  <a:solidFill>
                    <a:schemeClr val="tx1"/>
                  </a:solidFill>
                </a:rPr>
                <a:t>За рахунок власних доходів </a:t>
              </a: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6914647" y="3997911"/>
              <a:ext cx="2146791" cy="278395"/>
            </a:xfrm>
            <a:custGeom>
              <a:avLst/>
              <a:gdLst>
                <a:gd name="connsiteX0" fmla="*/ 0 w 1057709"/>
                <a:gd name="connsiteY0" fmla="*/ 37091 h 370912"/>
                <a:gd name="connsiteX1" fmla="*/ 37091 w 1057709"/>
                <a:gd name="connsiteY1" fmla="*/ 0 h 370912"/>
                <a:gd name="connsiteX2" fmla="*/ 1020618 w 1057709"/>
                <a:gd name="connsiteY2" fmla="*/ 0 h 370912"/>
                <a:gd name="connsiteX3" fmla="*/ 1057709 w 1057709"/>
                <a:gd name="connsiteY3" fmla="*/ 37091 h 370912"/>
                <a:gd name="connsiteX4" fmla="*/ 1057709 w 1057709"/>
                <a:gd name="connsiteY4" fmla="*/ 333821 h 370912"/>
                <a:gd name="connsiteX5" fmla="*/ 1020618 w 1057709"/>
                <a:gd name="connsiteY5" fmla="*/ 370912 h 370912"/>
                <a:gd name="connsiteX6" fmla="*/ 37091 w 1057709"/>
                <a:gd name="connsiteY6" fmla="*/ 370912 h 370912"/>
                <a:gd name="connsiteX7" fmla="*/ 0 w 1057709"/>
                <a:gd name="connsiteY7" fmla="*/ 333821 h 370912"/>
                <a:gd name="connsiteX8" fmla="*/ 0 w 1057709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709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1020618" y="0"/>
                  </a:lnTo>
                  <a:cubicBezTo>
                    <a:pt x="1041103" y="0"/>
                    <a:pt x="1057709" y="16606"/>
                    <a:pt x="1057709" y="37091"/>
                  </a:cubicBezTo>
                  <a:lnTo>
                    <a:pt x="1057709" y="333821"/>
                  </a:lnTo>
                  <a:cubicBezTo>
                    <a:pt x="1057709" y="354306"/>
                    <a:pt x="1041103" y="370912"/>
                    <a:pt x="1020618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82,2%</a:t>
              </a: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6909097" y="3299098"/>
              <a:ext cx="2146791" cy="278395"/>
            </a:xfrm>
            <a:custGeom>
              <a:avLst/>
              <a:gdLst>
                <a:gd name="connsiteX0" fmla="*/ 0 w 1057709"/>
                <a:gd name="connsiteY0" fmla="*/ 37091 h 370912"/>
                <a:gd name="connsiteX1" fmla="*/ 37091 w 1057709"/>
                <a:gd name="connsiteY1" fmla="*/ 0 h 370912"/>
                <a:gd name="connsiteX2" fmla="*/ 1020618 w 1057709"/>
                <a:gd name="connsiteY2" fmla="*/ 0 h 370912"/>
                <a:gd name="connsiteX3" fmla="*/ 1057709 w 1057709"/>
                <a:gd name="connsiteY3" fmla="*/ 37091 h 370912"/>
                <a:gd name="connsiteX4" fmla="*/ 1057709 w 1057709"/>
                <a:gd name="connsiteY4" fmla="*/ 333821 h 370912"/>
                <a:gd name="connsiteX5" fmla="*/ 1020618 w 1057709"/>
                <a:gd name="connsiteY5" fmla="*/ 370912 h 370912"/>
                <a:gd name="connsiteX6" fmla="*/ 37091 w 1057709"/>
                <a:gd name="connsiteY6" fmla="*/ 370912 h 370912"/>
                <a:gd name="connsiteX7" fmla="*/ 0 w 1057709"/>
                <a:gd name="connsiteY7" fmla="*/ 333821 h 370912"/>
                <a:gd name="connsiteX8" fmla="*/ 0 w 1057709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709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1020618" y="0"/>
                  </a:lnTo>
                  <a:cubicBezTo>
                    <a:pt x="1041103" y="0"/>
                    <a:pt x="1057709" y="16606"/>
                    <a:pt x="1057709" y="37091"/>
                  </a:cubicBezTo>
                  <a:lnTo>
                    <a:pt x="1057709" y="333821"/>
                  </a:lnTo>
                  <a:cubicBezTo>
                    <a:pt x="1057709" y="354306"/>
                    <a:pt x="1041103" y="370912"/>
                    <a:pt x="1020618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400" b="1" dirty="0">
                  <a:solidFill>
                    <a:schemeClr val="tx1"/>
                  </a:solidFill>
                </a:rPr>
                <a:t>98,8%</a:t>
              </a:r>
            </a:p>
          </p:txBody>
        </p:sp>
        <p:sp>
          <p:nvSpPr>
            <p:cNvPr id="42" name="Полилиния 5"/>
            <p:cNvSpPr/>
            <p:nvPr/>
          </p:nvSpPr>
          <p:spPr>
            <a:xfrm>
              <a:off x="6905076" y="2980961"/>
              <a:ext cx="2146791" cy="278395"/>
            </a:xfrm>
            <a:custGeom>
              <a:avLst/>
              <a:gdLst>
                <a:gd name="connsiteX0" fmla="*/ 0 w 2495422"/>
                <a:gd name="connsiteY0" fmla="*/ 37091 h 370912"/>
                <a:gd name="connsiteX1" fmla="*/ 37091 w 2495422"/>
                <a:gd name="connsiteY1" fmla="*/ 0 h 370912"/>
                <a:gd name="connsiteX2" fmla="*/ 2458331 w 2495422"/>
                <a:gd name="connsiteY2" fmla="*/ 0 h 370912"/>
                <a:gd name="connsiteX3" fmla="*/ 2495422 w 2495422"/>
                <a:gd name="connsiteY3" fmla="*/ 37091 h 370912"/>
                <a:gd name="connsiteX4" fmla="*/ 2495422 w 2495422"/>
                <a:gd name="connsiteY4" fmla="*/ 333821 h 370912"/>
                <a:gd name="connsiteX5" fmla="*/ 2458331 w 2495422"/>
                <a:gd name="connsiteY5" fmla="*/ 370912 h 370912"/>
                <a:gd name="connsiteX6" fmla="*/ 37091 w 2495422"/>
                <a:gd name="connsiteY6" fmla="*/ 370912 h 370912"/>
                <a:gd name="connsiteX7" fmla="*/ 0 w 2495422"/>
                <a:gd name="connsiteY7" fmla="*/ 333821 h 370912"/>
                <a:gd name="connsiteX8" fmla="*/ 0 w 2495422"/>
                <a:gd name="connsiteY8" fmla="*/ 37091 h 37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5422" h="370912">
                  <a:moveTo>
                    <a:pt x="0" y="37091"/>
                  </a:moveTo>
                  <a:cubicBezTo>
                    <a:pt x="0" y="16606"/>
                    <a:pt x="16606" y="0"/>
                    <a:pt x="37091" y="0"/>
                  </a:cubicBezTo>
                  <a:lnTo>
                    <a:pt x="2458331" y="0"/>
                  </a:lnTo>
                  <a:cubicBezTo>
                    <a:pt x="2478816" y="0"/>
                    <a:pt x="2495422" y="16606"/>
                    <a:pt x="2495422" y="37091"/>
                  </a:cubicBezTo>
                  <a:lnTo>
                    <a:pt x="2495422" y="333821"/>
                  </a:lnTo>
                  <a:cubicBezTo>
                    <a:pt x="2495422" y="354306"/>
                    <a:pt x="2478816" y="370912"/>
                    <a:pt x="2458331" y="370912"/>
                  </a:cubicBezTo>
                  <a:lnTo>
                    <a:pt x="37091" y="370912"/>
                  </a:lnTo>
                  <a:cubicBezTo>
                    <a:pt x="16606" y="370912"/>
                    <a:pt x="0" y="354306"/>
                    <a:pt x="0" y="333821"/>
                  </a:cubicBezTo>
                  <a:lnTo>
                    <a:pt x="0" y="3709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24" tIns="71824" rIns="71824" bIns="718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200" b="1" dirty="0">
                  <a:solidFill>
                    <a:schemeClr val="tx1"/>
                  </a:solidFill>
                </a:rPr>
                <a:t>За рахунок трансфертів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289799" y="1978925"/>
            <a:ext cx="42498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Освіта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Громадський порядок та безпека, субвенції державному та місцевим бюджетам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Житлово-комунальне господарство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Соціальний захист та соціальне забезпечення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Охорона здоров'я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Транспорт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Інші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uk-UA" sz="1600" dirty="0">
                <a:latin typeface="Vinnytsia Serif" panose="00000500000000000000" pitchFamily="50" charset="0"/>
              </a:rPr>
              <a:t>Резервний фонд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9264" y="2029733"/>
            <a:ext cx="252000" cy="180000"/>
          </a:xfrm>
          <a:prstGeom prst="roundRect">
            <a:avLst/>
          </a:prstGeom>
          <a:solidFill>
            <a:srgbClr val="FF4343">
              <a:alpha val="76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кругленный прямоугольник 58"/>
          <p:cNvSpPr/>
          <p:nvPr/>
        </p:nvSpPr>
        <p:spPr>
          <a:xfrm>
            <a:off x="89264" y="4556746"/>
            <a:ext cx="252000" cy="180000"/>
          </a:xfrm>
          <a:prstGeom prst="roundRect">
            <a:avLst/>
          </a:prstGeom>
          <a:solidFill>
            <a:schemeClr val="tx2">
              <a:alpha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Скругленный прямоугольник 59"/>
          <p:cNvSpPr/>
          <p:nvPr/>
        </p:nvSpPr>
        <p:spPr>
          <a:xfrm>
            <a:off x="89264" y="2351530"/>
            <a:ext cx="252000" cy="180000"/>
          </a:xfrm>
          <a:prstGeom prst="roundRect">
            <a:avLst/>
          </a:prstGeom>
          <a:solidFill>
            <a:srgbClr val="0A6AFD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Скругленный прямоугольник 60"/>
          <p:cNvSpPr/>
          <p:nvPr/>
        </p:nvSpPr>
        <p:spPr>
          <a:xfrm>
            <a:off x="89264" y="3107272"/>
            <a:ext cx="252000" cy="180000"/>
          </a:xfrm>
          <a:prstGeom prst="roundRect">
            <a:avLst/>
          </a:prstGeom>
          <a:solidFill>
            <a:srgbClr val="FFC000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Скругленный прямоугольник 61"/>
          <p:cNvSpPr/>
          <p:nvPr/>
        </p:nvSpPr>
        <p:spPr>
          <a:xfrm>
            <a:off x="89264" y="3398894"/>
            <a:ext cx="252000" cy="180000"/>
          </a:xfrm>
          <a:prstGeom prst="roundRect">
            <a:avLst/>
          </a:prstGeom>
          <a:solidFill>
            <a:srgbClr val="92D050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Скругленный прямоугольник 62"/>
          <p:cNvSpPr/>
          <p:nvPr/>
        </p:nvSpPr>
        <p:spPr>
          <a:xfrm>
            <a:off x="89264" y="3941013"/>
            <a:ext cx="252000" cy="180000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Скругленный прямоугольник 65"/>
          <p:cNvSpPr/>
          <p:nvPr/>
        </p:nvSpPr>
        <p:spPr>
          <a:xfrm>
            <a:off x="89264" y="4254764"/>
            <a:ext cx="252000" cy="180000"/>
          </a:xfrm>
          <a:prstGeom prst="roundRect">
            <a:avLst/>
          </a:prstGeom>
          <a:solidFill>
            <a:srgbClr val="6600FF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56B96AD-DF11-43F3-B602-0AB100DBB4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44567" y="1301253"/>
            <a:ext cx="1463352" cy="671947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latin typeface="Trebuchet MS" pitchFamily="34" charset="0"/>
              </a:rPr>
              <a:t>Бюджет на  </a:t>
            </a:r>
            <a:br>
              <a:rPr lang="ru-RU" sz="1400" b="1" dirty="0">
                <a:latin typeface="Trebuchet MS" pitchFamily="34" charset="0"/>
              </a:rPr>
            </a:br>
            <a:r>
              <a:rPr lang="ru-RU" sz="1400" b="1" dirty="0">
                <a:latin typeface="Trebuchet MS" pitchFamily="34" charset="0"/>
              </a:rPr>
              <a:t>2024 </a:t>
            </a:r>
            <a:r>
              <a:rPr lang="ru-RU" sz="1400" b="1" dirty="0" err="1">
                <a:latin typeface="Trebuchet MS" pitchFamily="34" charset="0"/>
              </a:rPr>
              <a:t>рік</a:t>
            </a:r>
            <a:r>
              <a:rPr lang="ru-RU" sz="1400" b="1" dirty="0">
                <a:latin typeface="Trebuchet MS" pitchFamily="34" charset="0"/>
              </a:rPr>
              <a:t> </a:t>
            </a:r>
          </a:p>
          <a:p>
            <a:pPr algn="ctr" defTabSz="914355">
              <a:defRPr/>
            </a:pPr>
            <a:r>
              <a:rPr lang="uk-UA" sz="1800" b="1" kern="0" dirty="0">
                <a:solidFill>
                  <a:srgbClr val="C00000"/>
                </a:solidFill>
                <a:latin typeface="Trebuchet MS" pitchFamily="34" charset="0"/>
              </a:rPr>
              <a:t>5 581 555,2</a:t>
            </a:r>
            <a:endParaRPr lang="ru-RU" sz="1800" b="1" kern="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C596759-F6E6-4E2C-9586-DD3365C4DF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4652" y="1298982"/>
            <a:ext cx="1464762" cy="671947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10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місяців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2024 року  </a:t>
            </a:r>
          </a:p>
          <a:p>
            <a:pPr algn="ctr" defTabSz="914355">
              <a:defRPr/>
            </a:pPr>
            <a:r>
              <a:rPr lang="uk-UA" sz="1800" b="1" kern="0" dirty="0">
                <a:solidFill>
                  <a:srgbClr val="C00000"/>
                </a:solidFill>
                <a:latin typeface="Trebuchet MS" pitchFamily="34" charset="0"/>
              </a:rPr>
              <a:t>4 321 207,4</a:t>
            </a:r>
            <a:endParaRPr lang="ru-RU" b="1" kern="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5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52364" y="1988946"/>
            <a:ext cx="163707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2 434 783,2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690 469,7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endParaRPr lang="uk-UA" sz="1600" b="1" dirty="0">
              <a:latin typeface="Vinnytsia Serif" panose="00000500000000000000" pitchFamily="50" charset="0"/>
            </a:endParaRP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634 182,8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356 932,0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115 819,9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333 217,0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854 725,6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161 425,0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31315" y="1991835"/>
            <a:ext cx="144943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en-US" sz="1600" b="1" dirty="0">
                <a:latin typeface="Vinnytsia Serif" panose="00000500000000000000" pitchFamily="50" charset="0"/>
              </a:rPr>
              <a:t>1 </a:t>
            </a:r>
            <a:r>
              <a:rPr lang="uk-UA" sz="1600" b="1" dirty="0">
                <a:latin typeface="Vinnytsia Serif" panose="00000500000000000000" pitchFamily="50" charset="0"/>
              </a:rPr>
              <a:t>781 014,4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519 995,8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endParaRPr lang="uk-UA" sz="1600" b="1" dirty="0">
              <a:latin typeface="Vinnytsia Serif" panose="00000500000000000000" pitchFamily="50" charset="0"/>
            </a:endParaRP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621 927,1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276 981,4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94 </a:t>
            </a:r>
            <a:r>
              <a:rPr lang="en-US" sz="1600" b="1" dirty="0">
                <a:latin typeface="Vinnytsia Serif" panose="00000500000000000000" pitchFamily="50" charset="0"/>
              </a:rPr>
              <a:t>3</a:t>
            </a:r>
            <a:r>
              <a:rPr lang="uk-UA" sz="1600" b="1" dirty="0">
                <a:latin typeface="Vinnytsia Serif" panose="00000500000000000000" pitchFamily="50" charset="0"/>
              </a:rPr>
              <a:t>40,6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365 508,2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661 439,9</a:t>
            </a:r>
          </a:p>
          <a:p>
            <a:pPr algn="r">
              <a:lnSpc>
                <a:spcPts val="2200"/>
              </a:lnSpc>
              <a:spcAft>
                <a:spcPts val="600"/>
              </a:spcAft>
            </a:pPr>
            <a:r>
              <a:rPr lang="uk-UA" sz="1600" b="1" dirty="0">
                <a:latin typeface="Vinnytsia Serif" panose="00000500000000000000" pitchFamily="50" charset="0"/>
              </a:rPr>
              <a:t>-</a:t>
            </a:r>
          </a:p>
        </p:txBody>
      </p:sp>
      <p:sp>
        <p:nvSpPr>
          <p:cNvPr id="25" name="Прямокутник 10">
            <a:extLst>
              <a:ext uri="{FF2B5EF4-FFF2-40B4-BE49-F238E27FC236}">
                <a16:creationId xmlns:a16="http://schemas.microsoft.com/office/drawing/2014/main" id="{71E7B824-A449-4E7B-BAA2-97C12B7FC182}"/>
              </a:ext>
            </a:extLst>
          </p:cNvPr>
          <p:cNvSpPr/>
          <p:nvPr/>
        </p:nvSpPr>
        <p:spPr>
          <a:xfrm>
            <a:off x="8399887" y="962567"/>
            <a:ext cx="7441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050" b="1" dirty="0">
                <a:solidFill>
                  <a:srgbClr val="000000"/>
                </a:solidFill>
                <a:latin typeface="Trebuchet MS" pitchFamily="34" charset="0"/>
              </a:rPr>
              <a:t>тис.грн.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08329" y="1988946"/>
            <a:ext cx="783757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(43,6%)</a:t>
            </a:r>
            <a:endParaRPr lang="uk-UA" sz="16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(12,4%)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(11,3%)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(6,4%)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(2,1%)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(6,0%)</a:t>
            </a:r>
            <a:endParaRPr lang="uk-UA" sz="16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(15.3%)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(2,9%)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00682" y="1988946"/>
            <a:ext cx="783757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(41,2%)</a:t>
            </a:r>
            <a:endParaRPr lang="uk-UA" sz="16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(12,0%)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(14,4%)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(6,4%)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(2,2%)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(8,5%)</a:t>
            </a:r>
            <a:endParaRPr lang="uk-UA" sz="16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uk-UA" sz="1100" b="1" dirty="0">
                <a:solidFill>
                  <a:srgbClr val="C00000"/>
                </a:solidFill>
                <a:latin typeface="Vinnytsia Serif" panose="00000500000000000000" pitchFamily="50" charset="0"/>
              </a:rPr>
              <a:t>(15,3%)</a:t>
            </a:r>
            <a:endParaRPr lang="uk-UA" sz="1100" b="1" dirty="0"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3720AF-2678-4014-B337-16B13C00EC06}"/>
              </a:ext>
            </a:extLst>
          </p:cNvPr>
          <p:cNvSpPr txBox="1"/>
          <p:nvPr/>
        </p:nvSpPr>
        <p:spPr>
          <a:xfrm>
            <a:off x="0" y="136637"/>
            <a:ext cx="9252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innytsia Serif" panose="00000500000000000000" pitchFamily="50" charset="0"/>
              </a:rPr>
              <a:t>Структура </a:t>
            </a:r>
            <a:r>
              <a:rPr lang="ru-RU" sz="2800" dirty="0" err="1">
                <a:latin typeface="Vinnytsia Serif" panose="00000500000000000000" pitchFamily="50" charset="0"/>
              </a:rPr>
              <a:t>видатків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загального</a:t>
            </a:r>
            <a:r>
              <a:rPr lang="ru-RU" sz="2800" dirty="0">
                <a:latin typeface="Vinnytsia Serif" panose="00000500000000000000" pitchFamily="50" charset="0"/>
              </a:rPr>
              <a:t> фонду </a:t>
            </a:r>
          </a:p>
          <a:p>
            <a:r>
              <a:rPr lang="ru-RU" sz="2800" dirty="0">
                <a:latin typeface="Vinnytsia Serif" panose="00000500000000000000" pitchFamily="50" charset="0"/>
              </a:rPr>
              <a:t>бюджету </a:t>
            </a:r>
            <a:r>
              <a:rPr lang="ru-RU" sz="2800" dirty="0" err="1">
                <a:latin typeface="Vinnytsia Serif" panose="00000500000000000000" pitchFamily="50" charset="0"/>
              </a:rPr>
              <a:t>Вінницької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міської</a:t>
            </a:r>
            <a:r>
              <a:rPr lang="ru-RU" sz="2800" dirty="0">
                <a:latin typeface="Vinnytsia Serif" panose="00000500000000000000" pitchFamily="50" charset="0"/>
              </a:rPr>
              <a:t> ТГ</a:t>
            </a:r>
          </a:p>
        </p:txBody>
      </p:sp>
      <p:sp>
        <p:nvSpPr>
          <p:cNvPr id="27" name="Полилиния 5"/>
          <p:cNvSpPr/>
          <p:nvPr/>
        </p:nvSpPr>
        <p:spPr>
          <a:xfrm>
            <a:off x="6392086" y="1301253"/>
            <a:ext cx="896535" cy="436417"/>
          </a:xfrm>
          <a:custGeom>
            <a:avLst/>
            <a:gdLst>
              <a:gd name="connsiteX0" fmla="*/ 0 w 2495422"/>
              <a:gd name="connsiteY0" fmla="*/ 37091 h 370912"/>
              <a:gd name="connsiteX1" fmla="*/ 37091 w 2495422"/>
              <a:gd name="connsiteY1" fmla="*/ 0 h 370912"/>
              <a:gd name="connsiteX2" fmla="*/ 2458331 w 2495422"/>
              <a:gd name="connsiteY2" fmla="*/ 0 h 370912"/>
              <a:gd name="connsiteX3" fmla="*/ 2495422 w 2495422"/>
              <a:gd name="connsiteY3" fmla="*/ 37091 h 370912"/>
              <a:gd name="connsiteX4" fmla="*/ 2495422 w 2495422"/>
              <a:gd name="connsiteY4" fmla="*/ 333821 h 370912"/>
              <a:gd name="connsiteX5" fmla="*/ 2458331 w 2495422"/>
              <a:gd name="connsiteY5" fmla="*/ 370912 h 370912"/>
              <a:gd name="connsiteX6" fmla="*/ 37091 w 2495422"/>
              <a:gd name="connsiteY6" fmla="*/ 370912 h 370912"/>
              <a:gd name="connsiteX7" fmla="*/ 0 w 2495422"/>
              <a:gd name="connsiteY7" fmla="*/ 333821 h 370912"/>
              <a:gd name="connsiteX8" fmla="*/ 0 w 2495422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422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2458331" y="0"/>
                </a:lnTo>
                <a:cubicBezTo>
                  <a:pt x="2478816" y="0"/>
                  <a:pt x="2495422" y="16606"/>
                  <a:pt x="2495422" y="37091"/>
                </a:cubicBezTo>
                <a:lnTo>
                  <a:pt x="2495422" y="333821"/>
                </a:lnTo>
                <a:cubicBezTo>
                  <a:pt x="2495422" y="354306"/>
                  <a:pt x="2478816" y="370912"/>
                  <a:pt x="2458331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ts val="1000"/>
              </a:lnSpc>
            </a:pPr>
            <a:r>
              <a:rPr lang="uk-UA" sz="1200" b="1" dirty="0">
                <a:solidFill>
                  <a:schemeClr val="tx1"/>
                </a:solidFill>
              </a:rPr>
              <a:t>Відсоток виконання</a:t>
            </a:r>
          </a:p>
          <a:p>
            <a:pPr algn="ctr" defTabSz="711200">
              <a:lnSpc>
                <a:spcPts val="1000"/>
              </a:lnSpc>
            </a:pPr>
            <a:r>
              <a:rPr lang="uk-UA" sz="1200" b="1" dirty="0">
                <a:solidFill>
                  <a:schemeClr val="tx1"/>
                </a:solidFill>
              </a:rPr>
              <a:t>плану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6392085" y="1774485"/>
            <a:ext cx="896536" cy="198715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77,4</a:t>
            </a:r>
            <a:r>
              <a:rPr lang="uk-UA" sz="14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6003" y="4853119"/>
            <a:ext cx="252000" cy="180000"/>
          </a:xfrm>
          <a:prstGeom prst="roundRect">
            <a:avLst/>
          </a:prstGeom>
          <a:solidFill>
            <a:srgbClr val="00B0F0">
              <a:alpha val="75000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24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Прямая соединительная линия 29"/>
          <p:cNvCxnSpPr/>
          <p:nvPr/>
        </p:nvCxnSpPr>
        <p:spPr>
          <a:xfrm flipV="1">
            <a:off x="3450350" y="4225546"/>
            <a:ext cx="1080000" cy="7103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3452576" y="3104088"/>
            <a:ext cx="1080000" cy="55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450349" y="2779105"/>
            <a:ext cx="1080000" cy="1565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3459164" y="3827926"/>
            <a:ext cx="1080000" cy="200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31"/>
          <p:cNvCxnSpPr/>
          <p:nvPr/>
        </p:nvCxnSpPr>
        <p:spPr>
          <a:xfrm>
            <a:off x="3461239" y="2431625"/>
            <a:ext cx="1080000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29"/>
          <p:cNvCxnSpPr/>
          <p:nvPr/>
        </p:nvCxnSpPr>
        <p:spPr>
          <a:xfrm>
            <a:off x="3450556" y="3442894"/>
            <a:ext cx="1080000" cy="241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29"/>
          <p:cNvCxnSpPr>
            <a:stCxn id="55" idx="3"/>
            <a:endCxn id="56" idx="3"/>
          </p:cNvCxnSpPr>
          <p:nvPr/>
        </p:nvCxnSpPr>
        <p:spPr>
          <a:xfrm flipV="1">
            <a:off x="7993381" y="4218443"/>
            <a:ext cx="1027606" cy="7103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1975" y="91232"/>
            <a:ext cx="8912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Видатки</a:t>
            </a:r>
            <a:r>
              <a:rPr lang="ru-RU" sz="2800" dirty="0">
                <a:latin typeface="Vinnytsia Serif" panose="00000500000000000000" pitchFamily="50" charset="0"/>
              </a:rPr>
              <a:t> по </a:t>
            </a:r>
            <a:r>
              <a:rPr lang="ru-RU" sz="2800" dirty="0" err="1">
                <a:latin typeface="Vinnytsia Serif" panose="00000500000000000000" pitchFamily="50" charset="0"/>
              </a:rPr>
              <a:t>захищених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статтях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</a:p>
          <a:p>
            <a:r>
              <a:rPr lang="ru-RU" sz="2800" dirty="0">
                <a:latin typeface="Vinnytsia Serif" panose="00000500000000000000" pitchFamily="50" charset="0"/>
              </a:rPr>
              <a:t>у </a:t>
            </a:r>
            <a:r>
              <a:rPr lang="ru-RU" sz="2800" dirty="0" err="1">
                <a:latin typeface="Vinnytsia Serif" panose="00000500000000000000" pitchFamily="50" charset="0"/>
              </a:rPr>
              <a:t>видатках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загального</a:t>
            </a:r>
            <a:r>
              <a:rPr lang="ru-RU" sz="2800" dirty="0">
                <a:latin typeface="Vinnytsia Serif" panose="00000500000000000000" pitchFamily="50" charset="0"/>
              </a:rPr>
              <a:t> фонду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62A33-D331-4382-A8ED-979DBADB96DC}"/>
              </a:ext>
            </a:extLst>
          </p:cNvPr>
          <p:cNvSpPr txBox="1"/>
          <p:nvPr/>
        </p:nvSpPr>
        <p:spPr>
          <a:xfrm>
            <a:off x="8646834" y="4900158"/>
            <a:ext cx="511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6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6066" y="3800874"/>
            <a:ext cx="2131291" cy="1222394"/>
            <a:chOff x="3157202" y="4591514"/>
            <a:chExt cx="2131291" cy="122239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166761" y="4709927"/>
              <a:ext cx="142875" cy="1379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157202" y="5322085"/>
              <a:ext cx="142875" cy="137929"/>
            </a:xfrm>
            <a:prstGeom prst="roundRect">
              <a:avLst/>
            </a:prstGeom>
            <a:solidFill>
              <a:srgbClr val="4280B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14">
              <a:extLst>
                <a:ext uri="{FF2B5EF4-FFF2-40B4-BE49-F238E27FC236}">
                  <a16:creationId xmlns:a16="http://schemas.microsoft.com/office/drawing/2014/main" id="{861A43B9-AA24-4669-9CC7-C3F96337229A}"/>
                </a:ext>
              </a:extLst>
            </p:cNvPr>
            <p:cNvSpPr txBox="1"/>
            <p:nvPr/>
          </p:nvSpPr>
          <p:spPr>
            <a:xfrm>
              <a:off x="3345665" y="4591514"/>
              <a:ext cx="1836122" cy="599500"/>
            </a:xfrm>
            <a:prstGeom prst="rect">
              <a:avLst/>
            </a:prstGeom>
            <a:noFill/>
          </p:spPr>
          <p:txBody>
            <a:bodyPr wrap="square" lIns="106021" tIns="53011" rIns="106021" bIns="53011" rtlCol="0">
              <a:spAutoFit/>
            </a:bodyPr>
            <a:lstStyle>
              <a:defPPr>
                <a:defRPr lang="uk-UA"/>
              </a:defPPr>
              <a:lvl1pPr marL="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0104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020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0313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041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0522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80626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1073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0835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uk-UA" sz="1600" dirty="0">
                  <a:latin typeface="Trebuchet MS" pitchFamily="34" charset="0"/>
                </a:rPr>
                <a:t>Захищені</a:t>
              </a:r>
            </a:p>
            <a:p>
              <a:pPr>
                <a:defRPr/>
              </a:pPr>
              <a:r>
                <a:rPr lang="uk-UA" sz="1600" dirty="0">
                  <a:latin typeface="Trebuchet MS" pitchFamily="34" charset="0"/>
                </a:rPr>
                <a:t>статті</a:t>
              </a:r>
            </a:p>
          </p:txBody>
        </p:sp>
        <p:sp>
          <p:nvSpPr>
            <p:cNvPr id="21" name="TextBox 114">
              <a:extLst>
                <a:ext uri="{FF2B5EF4-FFF2-40B4-BE49-F238E27FC236}">
                  <a16:creationId xmlns:a16="http://schemas.microsoft.com/office/drawing/2014/main" id="{861A43B9-AA24-4669-9CC7-C3F96337229A}"/>
                </a:ext>
              </a:extLst>
            </p:cNvPr>
            <p:cNvSpPr txBox="1"/>
            <p:nvPr/>
          </p:nvSpPr>
          <p:spPr>
            <a:xfrm>
              <a:off x="3315317" y="5214408"/>
              <a:ext cx="1973176" cy="599500"/>
            </a:xfrm>
            <a:prstGeom prst="rect">
              <a:avLst/>
            </a:prstGeom>
            <a:noFill/>
          </p:spPr>
          <p:txBody>
            <a:bodyPr wrap="square" lIns="106021" tIns="53011" rIns="106021" bIns="53011" rtlCol="0">
              <a:spAutoFit/>
            </a:bodyPr>
            <a:lstStyle>
              <a:defPPr>
                <a:defRPr lang="uk-UA"/>
              </a:defPPr>
              <a:lvl1pPr marL="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0104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6020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0313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20418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50522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80626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10730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40835" algn="l" defTabSz="1060208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uk-UA" sz="1600" dirty="0">
                  <a:latin typeface="Trebuchet MS" pitchFamily="34" charset="0"/>
                </a:rPr>
                <a:t>Незахищені</a:t>
              </a:r>
            </a:p>
            <a:p>
              <a:pPr>
                <a:defRPr/>
              </a:pPr>
              <a:r>
                <a:rPr lang="uk-UA" sz="1600" dirty="0">
                  <a:latin typeface="Trebuchet MS" pitchFamily="34" charset="0"/>
                </a:rPr>
                <a:t>статті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89412" y="2118329"/>
            <a:ext cx="790910" cy="5797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72964" y="1345337"/>
            <a:ext cx="1107702" cy="613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114">
            <a:extLst>
              <a:ext uri="{FF2B5EF4-FFF2-40B4-BE49-F238E27FC236}">
                <a16:creationId xmlns:a16="http://schemas.microsoft.com/office/drawing/2014/main" id="{861A43B9-AA24-4669-9CC7-C3F96337229A}"/>
              </a:ext>
            </a:extLst>
          </p:cNvPr>
          <p:cNvSpPr txBox="1"/>
          <p:nvPr/>
        </p:nvSpPr>
        <p:spPr>
          <a:xfrm>
            <a:off x="-1721" y="2096650"/>
            <a:ext cx="1973176" cy="353279"/>
          </a:xfrm>
          <a:prstGeom prst="rect">
            <a:avLst/>
          </a:prstGeom>
          <a:noFill/>
        </p:spPr>
        <p:txBody>
          <a:bodyPr wrap="square" lIns="106021" tIns="53011" rIns="106021" bIns="53011" rtlCol="0">
            <a:spAutoFit/>
          </a:bodyPr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600" b="1" dirty="0">
                <a:latin typeface="Trebuchet MS" pitchFamily="34" charset="0"/>
              </a:rPr>
              <a:t>1 784,3</a:t>
            </a:r>
          </a:p>
        </p:txBody>
      </p:sp>
      <p:graphicFrame>
        <p:nvGraphicFramePr>
          <p:cNvPr id="18" name="Chart Placeholder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532137"/>
              </p:ext>
            </p:extLst>
          </p:nvPr>
        </p:nvGraphicFramePr>
        <p:xfrm>
          <a:off x="685668" y="1611274"/>
          <a:ext cx="3982788" cy="353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кутник 14">
            <a:extLst>
              <a:ext uri="{FF2B5EF4-FFF2-40B4-BE49-F238E27FC236}">
                <a16:creationId xmlns:a16="http://schemas.microsoft.com/office/drawing/2014/main" id="{C7CB56A8-882D-44B4-8B59-BB87BF1670E6}"/>
              </a:ext>
            </a:extLst>
          </p:cNvPr>
          <p:cNvSpPr/>
          <p:nvPr/>
        </p:nvSpPr>
        <p:spPr>
          <a:xfrm>
            <a:off x="8293678" y="1001797"/>
            <a:ext cx="84350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ctr"/>
            <a:r>
              <a:rPr lang="uk-UA" sz="1200" b="1" dirty="0" err="1">
                <a:solidFill>
                  <a:srgbClr val="000000"/>
                </a:solidFill>
                <a:latin typeface="Trebuchet MS" pitchFamily="34" charset="0"/>
              </a:rPr>
              <a:t>млн.грн</a:t>
            </a:r>
            <a:r>
              <a:rPr lang="uk-UA" sz="1200" b="1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27" name="TextBox 114">
            <a:extLst>
              <a:ext uri="{FF2B5EF4-FFF2-40B4-BE49-F238E27FC236}">
                <a16:creationId xmlns:a16="http://schemas.microsoft.com/office/drawing/2014/main" id="{861A43B9-AA24-4669-9CC7-C3F96337229A}"/>
              </a:ext>
            </a:extLst>
          </p:cNvPr>
          <p:cNvSpPr txBox="1"/>
          <p:nvPr/>
        </p:nvSpPr>
        <p:spPr>
          <a:xfrm>
            <a:off x="4103355" y="1355059"/>
            <a:ext cx="1973176" cy="353279"/>
          </a:xfrm>
          <a:prstGeom prst="rect">
            <a:avLst/>
          </a:prstGeom>
          <a:noFill/>
        </p:spPr>
        <p:txBody>
          <a:bodyPr wrap="square" lIns="106021" tIns="53011" rIns="106021" bIns="53011" rtlCol="0">
            <a:spAutoFit/>
          </a:bodyPr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600" b="1" dirty="0">
                <a:latin typeface="Trebuchet MS" pitchFamily="34" charset="0"/>
              </a:rPr>
              <a:t>2 536,9</a:t>
            </a:r>
          </a:p>
        </p:txBody>
      </p:sp>
      <p:sp>
        <p:nvSpPr>
          <p:cNvPr id="32" name="TextBox 114">
            <a:extLst>
              <a:ext uri="{FF2B5EF4-FFF2-40B4-BE49-F238E27FC236}">
                <a16:creationId xmlns:a16="http://schemas.microsoft.com/office/drawing/2014/main" id="{861A43B9-AA24-4669-9CC7-C3F96337229A}"/>
              </a:ext>
            </a:extLst>
          </p:cNvPr>
          <p:cNvSpPr txBox="1"/>
          <p:nvPr/>
        </p:nvSpPr>
        <p:spPr>
          <a:xfrm>
            <a:off x="1899642" y="3150892"/>
            <a:ext cx="1590425" cy="476389"/>
          </a:xfrm>
          <a:prstGeom prst="rect">
            <a:avLst/>
          </a:prstGeom>
          <a:noFill/>
        </p:spPr>
        <p:txBody>
          <a:bodyPr wrap="square" lIns="106021" tIns="53011" rIns="106021" bIns="53011" rtlCol="0">
            <a:spAutoFit/>
          </a:bodyPr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Trebuchet MS" pitchFamily="34" charset="0"/>
              </a:rPr>
              <a:t>4 321,2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blackWhite">
          <a:xfrm>
            <a:off x="4555293" y="3658614"/>
            <a:ext cx="3446902" cy="328433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П</a:t>
            </a:r>
            <a:r>
              <a:rPr lang="ru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оточн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і трансферти органам державного</a:t>
            </a:r>
            <a:b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</a:b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управління інших рівнів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blackWhite">
          <a:xfrm>
            <a:off x="4548435" y="2660928"/>
            <a:ext cx="3444946" cy="222148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uk-UA" sz="1200" dirty="0">
                <a:solidFill>
                  <a:schemeClr val="tx1"/>
                </a:solidFill>
                <a:latin typeface="Trebuchet MS" pitchFamily="34" charset="0"/>
              </a:rPr>
              <a:t>Продукти харчування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blackWhite">
          <a:xfrm>
            <a:off x="4548706" y="2986462"/>
            <a:ext cx="3446902" cy="222148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uk-UA" sz="1200" dirty="0">
                <a:solidFill>
                  <a:schemeClr val="tx1"/>
                </a:solidFill>
                <a:latin typeface="Trebuchet MS" pitchFamily="34" charset="0"/>
              </a:rPr>
              <a:t>Оплата комунальних послуг та енергоносіїв</a:t>
            </a:r>
          </a:p>
        </p:txBody>
      </p:sp>
      <p:cxnSp>
        <p:nvCxnSpPr>
          <p:cNvPr id="37" name="Прямая соединительная линия 36"/>
          <p:cNvCxnSpPr>
            <a:endCxn id="52" idx="0"/>
          </p:cNvCxnSpPr>
          <p:nvPr/>
        </p:nvCxnSpPr>
        <p:spPr>
          <a:xfrm flipV="1">
            <a:off x="8673964" y="2327322"/>
            <a:ext cx="0" cy="196318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6" idx="3"/>
            <a:endCxn id="51" idx="1"/>
          </p:cNvCxnSpPr>
          <p:nvPr/>
        </p:nvCxnSpPr>
        <p:spPr>
          <a:xfrm flipV="1">
            <a:off x="7995608" y="3096985"/>
            <a:ext cx="331335" cy="55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5" idx="3"/>
            <a:endCxn id="50" idx="3"/>
          </p:cNvCxnSpPr>
          <p:nvPr/>
        </p:nvCxnSpPr>
        <p:spPr>
          <a:xfrm>
            <a:off x="7993381" y="2772002"/>
            <a:ext cx="1046503" cy="1565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4" idx="3"/>
            <a:endCxn id="49" idx="1"/>
          </p:cNvCxnSpPr>
          <p:nvPr/>
        </p:nvCxnSpPr>
        <p:spPr>
          <a:xfrm flipV="1">
            <a:off x="8002195" y="3820823"/>
            <a:ext cx="326576" cy="200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31"/>
          <p:cNvCxnSpPr>
            <a:stCxn id="43" idx="3"/>
          </p:cNvCxnSpPr>
          <p:nvPr/>
        </p:nvCxnSpPr>
        <p:spPr>
          <a:xfrm>
            <a:off x="8004271" y="2424522"/>
            <a:ext cx="913693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AutoShape 4"/>
          <p:cNvSpPr>
            <a:spLocks noChangeArrowheads="1"/>
          </p:cNvSpPr>
          <p:nvPr/>
        </p:nvSpPr>
        <p:spPr bwMode="blackWhite">
          <a:xfrm>
            <a:off x="4549140" y="3324717"/>
            <a:ext cx="3444447" cy="222148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uk-UA" sz="1200" dirty="0">
                <a:solidFill>
                  <a:schemeClr val="tx1"/>
                </a:solidFill>
                <a:latin typeface="Trebuchet MS" pitchFamily="34" charset="0"/>
              </a:rPr>
              <a:t>Соціальне забезпечення</a:t>
            </a:r>
          </a:p>
        </p:txBody>
      </p:sp>
      <p:cxnSp>
        <p:nvCxnSpPr>
          <p:cNvPr id="46" name="Прямая соединительная линия 29"/>
          <p:cNvCxnSpPr>
            <a:stCxn id="45" idx="3"/>
            <a:endCxn id="53" idx="1"/>
          </p:cNvCxnSpPr>
          <p:nvPr/>
        </p:nvCxnSpPr>
        <p:spPr>
          <a:xfrm>
            <a:off x="7993587" y="3435791"/>
            <a:ext cx="333356" cy="241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AutoShape 4"/>
          <p:cNvSpPr>
            <a:spLocks noChangeArrowheads="1"/>
          </p:cNvSpPr>
          <p:nvPr/>
        </p:nvSpPr>
        <p:spPr bwMode="blackWhite">
          <a:xfrm>
            <a:off x="8328771" y="3723623"/>
            <a:ext cx="694044" cy="194400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uk-UA" sz="1200" b="1" dirty="0">
                <a:solidFill>
                  <a:srgbClr val="C00000"/>
                </a:solidFill>
                <a:latin typeface="Trebuchet MS" pitchFamily="34" charset="0"/>
              </a:rPr>
              <a:t>62,8</a:t>
            </a: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blackWhite">
          <a:xfrm>
            <a:off x="8345840" y="2676367"/>
            <a:ext cx="694044" cy="194400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uk-UA" sz="1200" b="1" dirty="0">
                <a:solidFill>
                  <a:srgbClr val="C00000"/>
                </a:solidFill>
                <a:latin typeface="Trebuchet MS" pitchFamily="34" charset="0"/>
              </a:rPr>
              <a:t>82,4</a:t>
            </a: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blackWhite">
          <a:xfrm>
            <a:off x="8326943" y="2999785"/>
            <a:ext cx="694044" cy="194400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uk-UA" sz="1200" b="1" dirty="0">
                <a:solidFill>
                  <a:srgbClr val="C00000"/>
                </a:solidFill>
                <a:latin typeface="Trebuchet MS" pitchFamily="34" charset="0"/>
              </a:rPr>
              <a:t>173,5</a:t>
            </a: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blackWhite">
          <a:xfrm>
            <a:off x="8338220" y="2327322"/>
            <a:ext cx="694044" cy="194400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uk-UA" sz="1200" b="1" dirty="0">
                <a:solidFill>
                  <a:srgbClr val="C00000"/>
                </a:solidFill>
                <a:latin typeface="Trebuchet MS" pitchFamily="34" charset="0"/>
              </a:rPr>
              <a:t>1 979,0</a:t>
            </a:r>
          </a:p>
        </p:txBody>
      </p:sp>
      <p:sp>
        <p:nvSpPr>
          <p:cNvPr id="53" name="AutoShape 4"/>
          <p:cNvSpPr>
            <a:spLocks noChangeArrowheads="1"/>
          </p:cNvSpPr>
          <p:nvPr/>
        </p:nvSpPr>
        <p:spPr bwMode="blackWhite">
          <a:xfrm>
            <a:off x="8326943" y="3341002"/>
            <a:ext cx="694044" cy="194400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uk-UA" sz="1200" b="1" dirty="0">
                <a:solidFill>
                  <a:srgbClr val="C00000"/>
                </a:solidFill>
                <a:latin typeface="Trebuchet MS" pitchFamily="34" charset="0"/>
              </a:rPr>
              <a:t>239,1</a:t>
            </a: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blackWhite">
          <a:xfrm>
            <a:off x="4548435" y="4114472"/>
            <a:ext cx="3444946" cy="222148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uk-UA" sz="1200" dirty="0">
                <a:solidFill>
                  <a:schemeClr val="tx1"/>
                </a:solidFill>
                <a:latin typeface="Trebuchet MS" pitchFamily="34" charset="0"/>
              </a:rPr>
              <a:t>Медикаменти та перев’язувальні матеріали</a:t>
            </a:r>
            <a:endParaRPr lang="uk-UA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blackWhite">
          <a:xfrm>
            <a:off x="8326943" y="4121243"/>
            <a:ext cx="694044" cy="194400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uk-UA" sz="1200" b="1" dirty="0">
                <a:solidFill>
                  <a:srgbClr val="C00000"/>
                </a:solidFill>
                <a:latin typeface="Trebuchet MS" pitchFamily="34" charset="0"/>
              </a:rPr>
              <a:t>0,1</a:t>
            </a:r>
          </a:p>
        </p:txBody>
      </p:sp>
      <p:sp>
        <p:nvSpPr>
          <p:cNvPr id="89" name="AutoShape 2">
            <a:extLst>
              <a:ext uri="{FF2B5EF4-FFF2-40B4-BE49-F238E27FC236}">
                <a16:creationId xmlns:a16="http://schemas.microsoft.com/office/drawing/2014/main" id="{C00782F5-A56D-4D4D-A1A5-340AA6A76F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5119" y="1368737"/>
            <a:ext cx="2503885" cy="527322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uk-UA" sz="1400" b="1" kern="0" dirty="0">
                <a:solidFill>
                  <a:prstClr val="black"/>
                </a:solidFill>
                <a:latin typeface="Trebuchet MS" pitchFamily="34" charset="0"/>
              </a:rPr>
              <a:t>Факт 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10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місяців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2024 року </a:t>
            </a:r>
          </a:p>
          <a:p>
            <a:pPr algn="ctr" defTabSz="914355">
              <a:defRPr/>
            </a:pPr>
            <a:r>
              <a:rPr lang="uk-UA" sz="14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>4 321,2 </a:t>
            </a:r>
            <a:r>
              <a:rPr lang="ru-RU" sz="1400" b="1" kern="0" dirty="0" err="1">
                <a:solidFill>
                  <a:srgbClr val="C00000"/>
                </a:solidFill>
                <a:latin typeface="Trebuchet MS" panose="020B0603020202020204" pitchFamily="34" charset="0"/>
              </a:rPr>
              <a:t>млн.грн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7" name="TextBox 114">
            <a:extLst>
              <a:ext uri="{FF2B5EF4-FFF2-40B4-BE49-F238E27FC236}">
                <a16:creationId xmlns:a16="http://schemas.microsoft.com/office/drawing/2014/main" id="{861A43B9-AA24-4669-9CC7-C3F96337229A}"/>
              </a:ext>
            </a:extLst>
          </p:cNvPr>
          <p:cNvSpPr txBox="1"/>
          <p:nvPr/>
        </p:nvSpPr>
        <p:spPr>
          <a:xfrm>
            <a:off x="4103355" y="1598180"/>
            <a:ext cx="1973176" cy="384056"/>
          </a:xfrm>
          <a:prstGeom prst="rect">
            <a:avLst/>
          </a:prstGeom>
          <a:noFill/>
        </p:spPr>
        <p:txBody>
          <a:bodyPr wrap="square" lIns="106021" tIns="53011" rIns="106021" bIns="53011" rtlCol="0">
            <a:spAutoFit/>
          </a:bodyPr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1800" dirty="0">
                <a:solidFill>
                  <a:srgbClr val="C00000"/>
                </a:solidFill>
              </a:rPr>
              <a:t>58,7%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477563" y="1729265"/>
            <a:ext cx="1180081" cy="7885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/>
          <p:cNvSpPr>
            <a:spLocks noChangeArrowheads="1"/>
          </p:cNvSpPr>
          <p:nvPr/>
        </p:nvSpPr>
        <p:spPr bwMode="blackWhite">
          <a:xfrm>
            <a:off x="4549756" y="2284392"/>
            <a:ext cx="3454515" cy="280259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/>
            <a:r>
              <a:rPr lang="uk-UA" sz="1200" dirty="0">
                <a:solidFill>
                  <a:schemeClr val="tx1"/>
                </a:solidFill>
                <a:latin typeface="Trebuchet MS" pitchFamily="34" charset="0"/>
              </a:rPr>
              <a:t>Оплата праці і нарахування на заробітну плату</a:t>
            </a:r>
          </a:p>
        </p:txBody>
      </p:sp>
    </p:spTree>
    <p:extLst>
      <p:ext uri="{BB962C8B-B14F-4D97-AF65-F5344CB8AC3E}">
        <p14:creationId xmlns:p14="http://schemas.microsoft.com/office/powerpoint/2010/main" val="173355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1" y="174368"/>
            <a:ext cx="930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Vinnytsia Serif" panose="00000500000000000000" pitchFamily="50" charset="0"/>
              </a:rPr>
              <a:t>Ключові пріоритети бюджету Вінницької міської територіальної громади на 2024 рік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62A33-D331-4382-A8ED-979DBADB96DC}"/>
              </a:ext>
            </a:extLst>
          </p:cNvPr>
          <p:cNvSpPr txBox="1"/>
          <p:nvPr/>
        </p:nvSpPr>
        <p:spPr>
          <a:xfrm>
            <a:off x="8748432" y="489727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7</a:t>
            </a:r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3AC7759E-A832-43E8-B302-2E27940FA229}"/>
              </a:ext>
            </a:extLst>
          </p:cNvPr>
          <p:cNvSpPr/>
          <p:nvPr/>
        </p:nvSpPr>
        <p:spPr>
          <a:xfrm>
            <a:off x="543723" y="3506873"/>
            <a:ext cx="1124501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914354"/>
            <a:r>
              <a:rPr lang="uk-UA" sz="1600" b="1" kern="0" dirty="0">
                <a:solidFill>
                  <a:srgbClr val="F39C12"/>
                </a:solidFill>
                <a:latin typeface="Vinnytsia Sans" panose="00000500000000000000" pitchFamily="50" charset="0"/>
              </a:rPr>
              <a:t>Турбота</a:t>
            </a:r>
            <a:endParaRPr lang="en-US" sz="1400" b="1" kern="0" dirty="0">
              <a:solidFill>
                <a:srgbClr val="F39C12"/>
              </a:solidFill>
              <a:latin typeface="Vinnytsia Sans" panose="00000500000000000000" pitchFamily="50" charset="0"/>
            </a:endParaRPr>
          </a:p>
        </p:txBody>
      </p:sp>
      <p:sp>
        <p:nvSpPr>
          <p:cNvPr id="76" name="Rectangle 33">
            <a:extLst>
              <a:ext uri="{FF2B5EF4-FFF2-40B4-BE49-F238E27FC236}">
                <a16:creationId xmlns:a16="http://schemas.microsoft.com/office/drawing/2014/main" id="{2CB3553A-FB27-4277-9189-FB179D52EDD6}"/>
              </a:ext>
            </a:extLst>
          </p:cNvPr>
          <p:cNvSpPr/>
          <p:nvPr/>
        </p:nvSpPr>
        <p:spPr>
          <a:xfrm>
            <a:off x="541550" y="2241624"/>
            <a:ext cx="1441114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defTabSz="914354"/>
            <a:r>
              <a:rPr lang="uk-UA" sz="1600" b="1" kern="0" dirty="0">
                <a:solidFill>
                  <a:srgbClr val="4472C4"/>
                </a:solidFill>
                <a:latin typeface="Vinnytsia Sans" panose="00000500000000000000" pitchFamily="50" charset="0"/>
              </a:rPr>
              <a:t>Безпека та </a:t>
            </a:r>
          </a:p>
          <a:p>
            <a:pPr lvl="0" defTabSz="914354"/>
            <a:r>
              <a:rPr lang="uk-UA" sz="1600" b="1" kern="0" dirty="0">
                <a:solidFill>
                  <a:srgbClr val="4472C4"/>
                </a:solidFill>
                <a:latin typeface="Vinnytsia Sans" panose="00000500000000000000" pitchFamily="50" charset="0"/>
              </a:rPr>
              <a:t>оборона  </a:t>
            </a:r>
            <a:endParaRPr lang="en-US" sz="1600" b="1" kern="0" dirty="0">
              <a:solidFill>
                <a:srgbClr val="4472C4"/>
              </a:solidFill>
              <a:latin typeface="Vinnytsia Sans" panose="00000500000000000000" pitchFamily="50" charset="0"/>
            </a:endParaRPr>
          </a:p>
        </p:txBody>
      </p:sp>
      <p:sp>
        <p:nvSpPr>
          <p:cNvPr id="88" name="Rectangle 25">
            <a:extLst>
              <a:ext uri="{FF2B5EF4-FFF2-40B4-BE49-F238E27FC236}">
                <a16:creationId xmlns:a16="http://schemas.microsoft.com/office/drawing/2014/main" id="{31B69221-EC79-459B-BC4C-25B4A5047C80}"/>
              </a:ext>
            </a:extLst>
          </p:cNvPr>
          <p:cNvSpPr/>
          <p:nvPr/>
        </p:nvSpPr>
        <p:spPr>
          <a:xfrm>
            <a:off x="8218045" y="985878"/>
            <a:ext cx="1113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/>
            <a:r>
              <a:rPr lang="uk-UA" sz="1400" kern="0" dirty="0">
                <a:latin typeface="Vinnytsia Sans" panose="00000500000000000000" pitchFamily="50" charset="0"/>
              </a:rPr>
              <a:t>млн. грн</a:t>
            </a:r>
          </a:p>
        </p:txBody>
      </p:sp>
      <p:grpSp>
        <p:nvGrpSpPr>
          <p:cNvPr id="101" name="Group 10">
            <a:extLst>
              <a:ext uri="{FF2B5EF4-FFF2-40B4-BE49-F238E27FC236}">
                <a16:creationId xmlns:a16="http://schemas.microsoft.com/office/drawing/2014/main" id="{6B83CBB5-17C0-4488-9BE8-FF36149B3124}"/>
              </a:ext>
            </a:extLst>
          </p:cNvPr>
          <p:cNvGrpSpPr/>
          <p:nvPr/>
        </p:nvGrpSpPr>
        <p:grpSpPr>
          <a:xfrm rot="6748909">
            <a:off x="2047814" y="1808402"/>
            <a:ext cx="2304000" cy="2304000"/>
            <a:chOff x="4297363" y="1765300"/>
            <a:chExt cx="3825878" cy="3805237"/>
          </a:xfrm>
        </p:grpSpPr>
        <p:sp>
          <p:nvSpPr>
            <p:cNvPr id="102" name="Freeform 277">
              <a:extLst>
                <a:ext uri="{FF2B5EF4-FFF2-40B4-BE49-F238E27FC236}">
                  <a16:creationId xmlns:a16="http://schemas.microsoft.com/office/drawing/2014/main" id="{F848382E-57E4-436A-B076-7975F1C6E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5" y="2727325"/>
              <a:ext cx="795338" cy="1185863"/>
            </a:xfrm>
            <a:custGeom>
              <a:avLst/>
              <a:gdLst>
                <a:gd name="T0" fmla="*/ 0 w 1046"/>
                <a:gd name="T1" fmla="*/ 0 h 1560"/>
                <a:gd name="T2" fmla="*/ 0 w 1046"/>
                <a:gd name="T3" fmla="*/ 98 h 1560"/>
                <a:gd name="T4" fmla="*/ 956 w 1046"/>
                <a:gd name="T5" fmla="*/ 1084 h 1560"/>
                <a:gd name="T6" fmla="*/ 855 w 1046"/>
                <a:gd name="T7" fmla="*/ 1519 h 1560"/>
                <a:gd name="T8" fmla="*/ 933 w 1046"/>
                <a:gd name="T9" fmla="*/ 1560 h 1560"/>
                <a:gd name="T10" fmla="*/ 1046 w 1046"/>
                <a:gd name="T11" fmla="*/ 1078 h 1560"/>
                <a:gd name="T12" fmla="*/ 0 w 1046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6" h="1560">
                  <a:moveTo>
                    <a:pt x="0" y="0"/>
                  </a:moveTo>
                  <a:lnTo>
                    <a:pt x="0" y="98"/>
                  </a:lnTo>
                  <a:cubicBezTo>
                    <a:pt x="531" y="115"/>
                    <a:pt x="956" y="550"/>
                    <a:pt x="956" y="1084"/>
                  </a:cubicBezTo>
                  <a:cubicBezTo>
                    <a:pt x="956" y="1240"/>
                    <a:pt x="920" y="1388"/>
                    <a:pt x="855" y="1519"/>
                  </a:cubicBezTo>
                  <a:lnTo>
                    <a:pt x="933" y="1560"/>
                  </a:lnTo>
                  <a:cubicBezTo>
                    <a:pt x="1010" y="1407"/>
                    <a:pt x="1046" y="1254"/>
                    <a:pt x="1046" y="1078"/>
                  </a:cubicBezTo>
                  <a:cubicBezTo>
                    <a:pt x="1046" y="494"/>
                    <a:pt x="581" y="18"/>
                    <a:pt x="0" y="0"/>
                  </a:cubicBezTo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278">
              <a:extLst>
                <a:ext uri="{FF2B5EF4-FFF2-40B4-BE49-F238E27FC236}">
                  <a16:creationId xmlns:a16="http://schemas.microsoft.com/office/drawing/2014/main" id="{98787157-FAEA-4C4B-88AD-9C90A96B5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8" y="1765300"/>
              <a:ext cx="1763713" cy="2603500"/>
            </a:xfrm>
            <a:custGeom>
              <a:avLst/>
              <a:gdLst>
                <a:gd name="T0" fmla="*/ 2289 w 2319"/>
                <a:gd name="T1" fmla="*/ 2182 h 3425"/>
                <a:gd name="T2" fmla="*/ 0 w 2319"/>
                <a:gd name="T3" fmla="*/ 0 h 3425"/>
                <a:gd name="T4" fmla="*/ 319 w 2319"/>
                <a:gd name="T5" fmla="*/ 613 h 3425"/>
                <a:gd name="T6" fmla="*/ 313 w 2319"/>
                <a:gd name="T7" fmla="*/ 732 h 3425"/>
                <a:gd name="T8" fmla="*/ 25 w 2319"/>
                <a:gd name="T9" fmla="*/ 1178 h 3425"/>
                <a:gd name="T10" fmla="*/ 1120 w 2319"/>
                <a:gd name="T11" fmla="*/ 2349 h 3425"/>
                <a:gd name="T12" fmla="*/ 979 w 2319"/>
                <a:gd name="T13" fmla="*/ 2908 h 3425"/>
                <a:gd name="T14" fmla="*/ 1262 w 2319"/>
                <a:gd name="T15" fmla="*/ 3408 h 3425"/>
                <a:gd name="T16" fmla="*/ 1278 w 2319"/>
                <a:gd name="T17" fmla="*/ 3417 h 3425"/>
                <a:gd name="T18" fmla="*/ 2033 w 2319"/>
                <a:gd name="T19" fmla="*/ 3419 h 3425"/>
                <a:gd name="T20" fmla="*/ 2033 w 2319"/>
                <a:gd name="T21" fmla="*/ 3425 h 3425"/>
                <a:gd name="T22" fmla="*/ 2289 w 2319"/>
                <a:gd name="T23" fmla="*/ 218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9" h="3425">
                  <a:moveTo>
                    <a:pt x="2289" y="2182"/>
                  </a:moveTo>
                  <a:cubicBezTo>
                    <a:pt x="2202" y="962"/>
                    <a:pt x="1199" y="27"/>
                    <a:pt x="0" y="0"/>
                  </a:cubicBezTo>
                  <a:lnTo>
                    <a:pt x="319" y="613"/>
                  </a:lnTo>
                  <a:cubicBezTo>
                    <a:pt x="339" y="651"/>
                    <a:pt x="336" y="696"/>
                    <a:pt x="313" y="732"/>
                  </a:cubicBezTo>
                  <a:lnTo>
                    <a:pt x="25" y="1178"/>
                  </a:lnTo>
                  <a:cubicBezTo>
                    <a:pt x="636" y="1219"/>
                    <a:pt x="1120" y="1727"/>
                    <a:pt x="1120" y="2349"/>
                  </a:cubicBezTo>
                  <a:cubicBezTo>
                    <a:pt x="1120" y="2551"/>
                    <a:pt x="1069" y="2741"/>
                    <a:pt x="979" y="2908"/>
                  </a:cubicBezTo>
                  <a:lnTo>
                    <a:pt x="1262" y="3408"/>
                  </a:lnTo>
                  <a:cubicBezTo>
                    <a:pt x="1265" y="3414"/>
                    <a:pt x="1271" y="3417"/>
                    <a:pt x="1278" y="3417"/>
                  </a:cubicBezTo>
                  <a:lnTo>
                    <a:pt x="2033" y="3419"/>
                  </a:lnTo>
                  <a:lnTo>
                    <a:pt x="2033" y="3425"/>
                  </a:lnTo>
                  <a:cubicBezTo>
                    <a:pt x="2215" y="3041"/>
                    <a:pt x="2319" y="2605"/>
                    <a:pt x="2289" y="2182"/>
                  </a:cubicBezTo>
                </a:path>
              </a:pathLst>
            </a:custGeom>
            <a:solidFill>
              <a:srgbClr val="F39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279">
              <a:extLst>
                <a:ext uri="{FF2B5EF4-FFF2-40B4-BE49-F238E27FC236}">
                  <a16:creationId xmlns:a16="http://schemas.microsoft.com/office/drawing/2014/main" id="{8B7A5BEC-436A-4002-AC71-9274AB69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2" y="3948113"/>
              <a:ext cx="1362075" cy="531813"/>
            </a:xfrm>
            <a:custGeom>
              <a:avLst/>
              <a:gdLst>
                <a:gd name="T0" fmla="*/ 334 w 1792"/>
                <a:gd name="T1" fmla="*/ 408 h 700"/>
                <a:gd name="T2" fmla="*/ 1792 w 1792"/>
                <a:gd name="T3" fmla="*/ 41 h 700"/>
                <a:gd name="T4" fmla="*/ 1714 w 1792"/>
                <a:gd name="T5" fmla="*/ 0 h 700"/>
                <a:gd name="T6" fmla="*/ 877 w 1792"/>
                <a:gd name="T7" fmla="*/ 465 h 700"/>
                <a:gd name="T8" fmla="*/ 78 w 1792"/>
                <a:gd name="T9" fmla="*/ 57 h 700"/>
                <a:gd name="T10" fmla="*/ 5 w 1792"/>
                <a:gd name="T11" fmla="*/ 105 h 700"/>
                <a:gd name="T12" fmla="*/ 0 w 1792"/>
                <a:gd name="T13" fmla="*/ 108 h 700"/>
                <a:gd name="T14" fmla="*/ 334 w 1792"/>
                <a:gd name="T15" fmla="*/ 40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2" h="700">
                  <a:moveTo>
                    <a:pt x="334" y="408"/>
                  </a:moveTo>
                  <a:cubicBezTo>
                    <a:pt x="841" y="700"/>
                    <a:pt x="1486" y="535"/>
                    <a:pt x="1792" y="41"/>
                  </a:cubicBezTo>
                  <a:lnTo>
                    <a:pt x="1714" y="0"/>
                  </a:lnTo>
                  <a:cubicBezTo>
                    <a:pt x="1540" y="279"/>
                    <a:pt x="1230" y="465"/>
                    <a:pt x="877" y="465"/>
                  </a:cubicBezTo>
                  <a:cubicBezTo>
                    <a:pt x="548" y="465"/>
                    <a:pt x="257" y="304"/>
                    <a:pt x="78" y="57"/>
                  </a:cubicBezTo>
                  <a:lnTo>
                    <a:pt x="5" y="105"/>
                  </a:lnTo>
                  <a:cubicBezTo>
                    <a:pt x="3" y="106"/>
                    <a:pt x="2" y="107"/>
                    <a:pt x="0" y="108"/>
                  </a:cubicBezTo>
                  <a:cubicBezTo>
                    <a:pt x="88" y="232"/>
                    <a:pt x="195" y="328"/>
                    <a:pt x="334" y="408"/>
                  </a:cubicBezTo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280">
              <a:extLst>
                <a:ext uri="{FF2B5EF4-FFF2-40B4-BE49-F238E27FC236}">
                  <a16:creationId xmlns:a16="http://schemas.microsoft.com/office/drawing/2014/main" id="{9F6381C7-37BD-4819-A565-4881156E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2" y="4041774"/>
              <a:ext cx="3028951" cy="1528763"/>
            </a:xfrm>
            <a:custGeom>
              <a:avLst/>
              <a:gdLst>
                <a:gd name="T0" fmla="*/ 3279 w 3984"/>
                <a:gd name="T1" fmla="*/ 522 h 2011"/>
                <a:gd name="T2" fmla="*/ 3175 w 3984"/>
                <a:gd name="T3" fmla="*/ 462 h 2011"/>
                <a:gd name="T4" fmla="*/ 2920 w 3984"/>
                <a:gd name="T5" fmla="*/ 11 h 2011"/>
                <a:gd name="T6" fmla="*/ 1946 w 3984"/>
                <a:gd name="T7" fmla="*/ 529 h 2011"/>
                <a:gd name="T8" fmla="*/ 965 w 3984"/>
                <a:gd name="T9" fmla="*/ 0 h 2011"/>
                <a:gd name="T10" fmla="*/ 881 w 3984"/>
                <a:gd name="T11" fmla="*/ 1 h 2011"/>
                <a:gd name="T12" fmla="*/ 395 w 3984"/>
                <a:gd name="T13" fmla="*/ 4 h 2011"/>
                <a:gd name="T14" fmla="*/ 379 w 3984"/>
                <a:gd name="T15" fmla="*/ 14 h 2011"/>
                <a:gd name="T16" fmla="*/ 17 w 3984"/>
                <a:gd name="T17" fmla="*/ 659 h 2011"/>
                <a:gd name="T18" fmla="*/ 10 w 3984"/>
                <a:gd name="T19" fmla="*/ 673 h 2011"/>
                <a:gd name="T20" fmla="*/ 3 w 3984"/>
                <a:gd name="T21" fmla="*/ 669 h 2011"/>
                <a:gd name="T22" fmla="*/ 2 w 3984"/>
                <a:gd name="T23" fmla="*/ 668 h 2011"/>
                <a:gd name="T24" fmla="*/ 0 w 3984"/>
                <a:gd name="T25" fmla="*/ 671 h 2011"/>
                <a:gd name="T26" fmla="*/ 919 w 3984"/>
                <a:gd name="T27" fmla="*/ 1467 h 2011"/>
                <a:gd name="T28" fmla="*/ 3984 w 3984"/>
                <a:gd name="T29" fmla="*/ 524 h 2011"/>
                <a:gd name="T30" fmla="*/ 3279 w 3984"/>
                <a:gd name="T31" fmla="*/ 522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4" h="2011">
                  <a:moveTo>
                    <a:pt x="3279" y="522"/>
                  </a:moveTo>
                  <a:cubicBezTo>
                    <a:pt x="3236" y="522"/>
                    <a:pt x="3196" y="499"/>
                    <a:pt x="3175" y="462"/>
                  </a:cubicBezTo>
                  <a:lnTo>
                    <a:pt x="2920" y="11"/>
                  </a:lnTo>
                  <a:cubicBezTo>
                    <a:pt x="2709" y="323"/>
                    <a:pt x="2352" y="529"/>
                    <a:pt x="1946" y="529"/>
                  </a:cubicBezTo>
                  <a:cubicBezTo>
                    <a:pt x="1536" y="529"/>
                    <a:pt x="1175" y="319"/>
                    <a:pt x="965" y="0"/>
                  </a:cubicBezTo>
                  <a:lnTo>
                    <a:pt x="881" y="1"/>
                  </a:lnTo>
                  <a:lnTo>
                    <a:pt x="395" y="4"/>
                  </a:lnTo>
                  <a:cubicBezTo>
                    <a:pt x="388" y="4"/>
                    <a:pt x="382" y="8"/>
                    <a:pt x="379" y="14"/>
                  </a:cubicBezTo>
                  <a:lnTo>
                    <a:pt x="17" y="659"/>
                  </a:lnTo>
                  <a:lnTo>
                    <a:pt x="10" y="673"/>
                  </a:lnTo>
                  <a:lnTo>
                    <a:pt x="3" y="669"/>
                  </a:lnTo>
                  <a:lnTo>
                    <a:pt x="2" y="668"/>
                  </a:lnTo>
                  <a:lnTo>
                    <a:pt x="0" y="671"/>
                  </a:lnTo>
                  <a:cubicBezTo>
                    <a:pt x="242" y="1029"/>
                    <a:pt x="531" y="1279"/>
                    <a:pt x="919" y="1467"/>
                  </a:cubicBezTo>
                  <a:cubicBezTo>
                    <a:pt x="2037" y="2011"/>
                    <a:pt x="3375" y="1587"/>
                    <a:pt x="3984" y="524"/>
                  </a:cubicBezTo>
                  <a:lnTo>
                    <a:pt x="3279" y="522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81">
              <a:extLst>
                <a:ext uri="{FF2B5EF4-FFF2-40B4-BE49-F238E27FC236}">
                  <a16:creationId xmlns:a16="http://schemas.microsoft.com/office/drawing/2014/main" id="{0DFE9802-8551-4A32-8660-D7889FCD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7" y="2727325"/>
              <a:ext cx="890588" cy="1238250"/>
            </a:xfrm>
            <a:custGeom>
              <a:avLst/>
              <a:gdLst>
                <a:gd name="T0" fmla="*/ 386 w 1171"/>
                <a:gd name="T1" fmla="*/ 1578 h 1628"/>
                <a:gd name="T2" fmla="*/ 253 w 1171"/>
                <a:gd name="T3" fmla="*/ 1083 h 1628"/>
                <a:gd name="T4" fmla="*/ 1171 w 1171"/>
                <a:gd name="T5" fmla="*/ 99 h 1628"/>
                <a:gd name="T6" fmla="*/ 1171 w 1171"/>
                <a:gd name="T7" fmla="*/ 0 h 1628"/>
                <a:gd name="T8" fmla="*/ 697 w 1171"/>
                <a:gd name="T9" fmla="*/ 142 h 1628"/>
                <a:gd name="T10" fmla="*/ 308 w 1171"/>
                <a:gd name="T11" fmla="*/ 1628 h 1628"/>
                <a:gd name="T12" fmla="*/ 386 w 1171"/>
                <a:gd name="T13" fmla="*/ 157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628">
                  <a:moveTo>
                    <a:pt x="386" y="1578"/>
                  </a:moveTo>
                  <a:cubicBezTo>
                    <a:pt x="302" y="1432"/>
                    <a:pt x="253" y="1264"/>
                    <a:pt x="253" y="1083"/>
                  </a:cubicBezTo>
                  <a:cubicBezTo>
                    <a:pt x="253" y="561"/>
                    <a:pt x="658" y="135"/>
                    <a:pt x="1171" y="99"/>
                  </a:cubicBezTo>
                  <a:lnTo>
                    <a:pt x="1171" y="0"/>
                  </a:lnTo>
                  <a:cubicBezTo>
                    <a:pt x="1000" y="9"/>
                    <a:pt x="850" y="54"/>
                    <a:pt x="697" y="142"/>
                  </a:cubicBezTo>
                  <a:cubicBezTo>
                    <a:pt x="179" y="441"/>
                    <a:pt x="0" y="1107"/>
                    <a:pt x="308" y="1628"/>
                  </a:cubicBezTo>
                  <a:cubicBezTo>
                    <a:pt x="313" y="1627"/>
                    <a:pt x="383" y="1580"/>
                    <a:pt x="386" y="1578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282">
              <a:extLst>
                <a:ext uri="{FF2B5EF4-FFF2-40B4-BE49-F238E27FC236}">
                  <a16:creationId xmlns:a16="http://schemas.microsoft.com/office/drawing/2014/main" id="{CAED65A5-CE68-4297-A4ED-435C5388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766888"/>
              <a:ext cx="2239963" cy="2719388"/>
            </a:xfrm>
            <a:custGeom>
              <a:avLst/>
              <a:gdLst>
                <a:gd name="T0" fmla="*/ 1482 w 2945"/>
                <a:gd name="T1" fmla="*/ 2347 h 3577"/>
                <a:gd name="T2" fmla="*/ 2619 w 2945"/>
                <a:gd name="T3" fmla="*/ 1174 h 3577"/>
                <a:gd name="T4" fmla="*/ 2941 w 2945"/>
                <a:gd name="T5" fmla="*/ 676 h 3577"/>
                <a:gd name="T6" fmla="*/ 2942 w 2945"/>
                <a:gd name="T7" fmla="*/ 657 h 3577"/>
                <a:gd name="T8" fmla="*/ 2600 w 2945"/>
                <a:gd name="T9" fmla="*/ 0 h 3577"/>
                <a:gd name="T10" fmla="*/ 2490 w 2945"/>
                <a:gd name="T11" fmla="*/ 3 h 3577"/>
                <a:gd name="T12" fmla="*/ 1341 w 2945"/>
                <a:gd name="T13" fmla="*/ 401 h 3577"/>
                <a:gd name="T14" fmla="*/ 656 w 2945"/>
                <a:gd name="T15" fmla="*/ 3577 h 3577"/>
                <a:gd name="T16" fmla="*/ 1003 w 2945"/>
                <a:gd name="T17" fmla="*/ 2958 h 3577"/>
                <a:gd name="T18" fmla="*/ 1105 w 2945"/>
                <a:gd name="T19" fmla="*/ 2897 h 3577"/>
                <a:gd name="T20" fmla="*/ 1617 w 2945"/>
                <a:gd name="T21" fmla="*/ 2894 h 3577"/>
                <a:gd name="T22" fmla="*/ 1482 w 2945"/>
                <a:gd name="T23" fmla="*/ 2347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5" h="3577">
                  <a:moveTo>
                    <a:pt x="1482" y="2347"/>
                  </a:moveTo>
                  <a:cubicBezTo>
                    <a:pt x="1482" y="1711"/>
                    <a:pt x="1988" y="1194"/>
                    <a:pt x="2619" y="1174"/>
                  </a:cubicBezTo>
                  <a:lnTo>
                    <a:pt x="2941" y="676"/>
                  </a:lnTo>
                  <a:cubicBezTo>
                    <a:pt x="2945" y="670"/>
                    <a:pt x="2945" y="663"/>
                    <a:pt x="2942" y="657"/>
                  </a:cubicBezTo>
                  <a:lnTo>
                    <a:pt x="2600" y="0"/>
                  </a:lnTo>
                  <a:lnTo>
                    <a:pt x="2490" y="3"/>
                  </a:lnTo>
                  <a:cubicBezTo>
                    <a:pt x="2059" y="34"/>
                    <a:pt x="1699" y="159"/>
                    <a:pt x="1341" y="401"/>
                  </a:cubicBezTo>
                  <a:cubicBezTo>
                    <a:pt x="294" y="1109"/>
                    <a:pt x="0" y="2512"/>
                    <a:pt x="656" y="3577"/>
                  </a:cubicBezTo>
                  <a:lnTo>
                    <a:pt x="1003" y="2958"/>
                  </a:lnTo>
                  <a:cubicBezTo>
                    <a:pt x="1023" y="2921"/>
                    <a:pt x="1063" y="2897"/>
                    <a:pt x="1105" y="2897"/>
                  </a:cubicBezTo>
                  <a:lnTo>
                    <a:pt x="1617" y="2894"/>
                  </a:lnTo>
                  <a:cubicBezTo>
                    <a:pt x="1531" y="2730"/>
                    <a:pt x="1482" y="2545"/>
                    <a:pt x="1482" y="2347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3602049" y="1706478"/>
            <a:ext cx="14878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1 204,8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3695702" y="3795226"/>
            <a:ext cx="11307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</a:rPr>
              <a:t>816,3</a:t>
            </a:r>
          </a:p>
        </p:txBody>
      </p:sp>
      <p:sp>
        <p:nvSpPr>
          <p:cNvPr id="110" name="Freeform 393"/>
          <p:cNvSpPr/>
          <p:nvPr/>
        </p:nvSpPr>
        <p:spPr>
          <a:xfrm>
            <a:off x="171025" y="2964261"/>
            <a:ext cx="379597" cy="361956"/>
          </a:xfrm>
          <a:custGeom>
            <a:avLst/>
            <a:gdLst>
              <a:gd name="connsiteX0" fmla="*/ 221706 w 486796"/>
              <a:gd name="connsiteY0" fmla="*/ 36059 h 432707"/>
              <a:gd name="connsiteX1" fmla="*/ 278048 w 486796"/>
              <a:gd name="connsiteY1" fmla="*/ 44228 h 432707"/>
              <a:gd name="connsiteX2" fmla="*/ 339743 w 486796"/>
              <a:gd name="connsiteY2" fmla="*/ 69019 h 432707"/>
              <a:gd name="connsiteX3" fmla="*/ 364534 w 486796"/>
              <a:gd name="connsiteY3" fmla="*/ 74372 h 432707"/>
              <a:gd name="connsiteX4" fmla="*/ 397635 w 486796"/>
              <a:gd name="connsiteY4" fmla="*/ 68456 h 432707"/>
              <a:gd name="connsiteX5" fmla="*/ 428623 w 486796"/>
              <a:gd name="connsiteY5" fmla="*/ 55215 h 432707"/>
              <a:gd name="connsiteX6" fmla="*/ 453413 w 486796"/>
              <a:gd name="connsiteY6" fmla="*/ 41975 h 432707"/>
              <a:gd name="connsiteX7" fmla="*/ 468766 w 486796"/>
              <a:gd name="connsiteY7" fmla="*/ 36059 h 432707"/>
              <a:gd name="connsiteX8" fmla="*/ 481443 w 486796"/>
              <a:gd name="connsiteY8" fmla="*/ 41411 h 432707"/>
              <a:gd name="connsiteX9" fmla="*/ 486796 w 486796"/>
              <a:gd name="connsiteY9" fmla="*/ 54088 h 432707"/>
              <a:gd name="connsiteX10" fmla="*/ 486796 w 486796"/>
              <a:gd name="connsiteY10" fmla="*/ 269033 h 432707"/>
              <a:gd name="connsiteX11" fmla="*/ 483275 w 486796"/>
              <a:gd name="connsiteY11" fmla="*/ 279879 h 432707"/>
              <a:gd name="connsiteX12" fmla="*/ 472147 w 486796"/>
              <a:gd name="connsiteY12" fmla="*/ 287626 h 432707"/>
              <a:gd name="connsiteX13" fmla="*/ 368196 w 486796"/>
              <a:gd name="connsiteY13" fmla="*/ 320305 h 432707"/>
              <a:gd name="connsiteX14" fmla="*/ 333405 w 486796"/>
              <a:gd name="connsiteY14" fmla="*/ 314107 h 432707"/>
              <a:gd name="connsiteX15" fmla="*/ 302839 w 486796"/>
              <a:gd name="connsiteY15" fmla="*/ 300585 h 432707"/>
              <a:gd name="connsiteX16" fmla="*/ 270302 w 486796"/>
              <a:gd name="connsiteY16" fmla="*/ 287063 h 432707"/>
              <a:gd name="connsiteX17" fmla="*/ 230158 w 486796"/>
              <a:gd name="connsiteY17" fmla="*/ 280865 h 432707"/>
              <a:gd name="connsiteX18" fmla="*/ 99444 w 486796"/>
              <a:gd name="connsiteY18" fmla="*/ 321995 h 432707"/>
              <a:gd name="connsiteX19" fmla="*/ 90148 w 486796"/>
              <a:gd name="connsiteY19" fmla="*/ 324530 h 432707"/>
              <a:gd name="connsiteX20" fmla="*/ 77471 w 486796"/>
              <a:gd name="connsiteY20" fmla="*/ 319178 h 432707"/>
              <a:gd name="connsiteX21" fmla="*/ 72118 w 486796"/>
              <a:gd name="connsiteY21" fmla="*/ 306501 h 432707"/>
              <a:gd name="connsiteX22" fmla="*/ 72118 w 486796"/>
              <a:gd name="connsiteY22" fmla="*/ 97472 h 432707"/>
              <a:gd name="connsiteX23" fmla="*/ 80851 w 486796"/>
              <a:gd name="connsiteY23" fmla="*/ 81978 h 432707"/>
              <a:gd name="connsiteX24" fmla="*/ 103107 w 486796"/>
              <a:gd name="connsiteY24" fmla="*/ 69864 h 432707"/>
              <a:gd name="connsiteX25" fmla="*/ 221706 w 486796"/>
              <a:gd name="connsiteY25" fmla="*/ 36059 h 432707"/>
              <a:gd name="connsiteX26" fmla="*/ 36059 w 486796"/>
              <a:gd name="connsiteY26" fmla="*/ 0 h 432707"/>
              <a:gd name="connsiteX27" fmla="*/ 61554 w 486796"/>
              <a:gd name="connsiteY27" fmla="*/ 10564 h 432707"/>
              <a:gd name="connsiteX28" fmla="*/ 72118 w 486796"/>
              <a:gd name="connsiteY28" fmla="*/ 36059 h 432707"/>
              <a:gd name="connsiteX29" fmla="*/ 54089 w 486796"/>
              <a:gd name="connsiteY29" fmla="*/ 67047 h 432707"/>
              <a:gd name="connsiteX30" fmla="*/ 54089 w 486796"/>
              <a:gd name="connsiteY30" fmla="*/ 423692 h 432707"/>
              <a:gd name="connsiteX31" fmla="*/ 51413 w 486796"/>
              <a:gd name="connsiteY31" fmla="*/ 430031 h 432707"/>
              <a:gd name="connsiteX32" fmla="*/ 45074 w 486796"/>
              <a:gd name="connsiteY32" fmla="*/ 432707 h 432707"/>
              <a:gd name="connsiteX33" fmla="*/ 27045 w 486796"/>
              <a:gd name="connsiteY33" fmla="*/ 432707 h 432707"/>
              <a:gd name="connsiteX34" fmla="*/ 20706 w 486796"/>
              <a:gd name="connsiteY34" fmla="*/ 430031 h 432707"/>
              <a:gd name="connsiteX35" fmla="*/ 18030 w 486796"/>
              <a:gd name="connsiteY35" fmla="*/ 423692 h 432707"/>
              <a:gd name="connsiteX36" fmla="*/ 18030 w 486796"/>
              <a:gd name="connsiteY36" fmla="*/ 67047 h 432707"/>
              <a:gd name="connsiteX37" fmla="*/ 0 w 486796"/>
              <a:gd name="connsiteY37" fmla="*/ 36059 h 432707"/>
              <a:gd name="connsiteX38" fmla="*/ 10564 w 486796"/>
              <a:gd name="connsiteY38" fmla="*/ 10564 h 432707"/>
              <a:gd name="connsiteX39" fmla="*/ 36059 w 486796"/>
              <a:gd name="connsiteY39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6796" h="432707">
                <a:moveTo>
                  <a:pt x="221706" y="36059"/>
                </a:moveTo>
                <a:cubicBezTo>
                  <a:pt x="241802" y="36059"/>
                  <a:pt x="260582" y="38782"/>
                  <a:pt x="278048" y="44228"/>
                </a:cubicBezTo>
                <a:cubicBezTo>
                  <a:pt x="295515" y="49675"/>
                  <a:pt x="316079" y="57938"/>
                  <a:pt x="339743" y="69019"/>
                </a:cubicBezTo>
                <a:cubicBezTo>
                  <a:pt x="346880" y="72587"/>
                  <a:pt x="355143" y="74372"/>
                  <a:pt x="364534" y="74372"/>
                </a:cubicBezTo>
                <a:cubicBezTo>
                  <a:pt x="374675" y="74372"/>
                  <a:pt x="385709" y="72400"/>
                  <a:pt x="397635" y="68456"/>
                </a:cubicBezTo>
                <a:cubicBezTo>
                  <a:pt x="409560" y="64512"/>
                  <a:pt x="419890" y="60098"/>
                  <a:pt x="428623" y="55215"/>
                </a:cubicBezTo>
                <a:cubicBezTo>
                  <a:pt x="437356" y="50332"/>
                  <a:pt x="445619" y="45919"/>
                  <a:pt x="453413" y="41975"/>
                </a:cubicBezTo>
                <a:cubicBezTo>
                  <a:pt x="461207" y="38031"/>
                  <a:pt x="466325" y="36059"/>
                  <a:pt x="468766" y="36059"/>
                </a:cubicBezTo>
                <a:cubicBezTo>
                  <a:pt x="473649" y="36059"/>
                  <a:pt x="477875" y="37843"/>
                  <a:pt x="481443" y="41411"/>
                </a:cubicBezTo>
                <a:cubicBezTo>
                  <a:pt x="485012" y="44980"/>
                  <a:pt x="486796" y="49205"/>
                  <a:pt x="486796" y="54088"/>
                </a:cubicBezTo>
                <a:lnTo>
                  <a:pt x="486796" y="269033"/>
                </a:lnTo>
                <a:cubicBezTo>
                  <a:pt x="486796" y="273729"/>
                  <a:pt x="485622" y="277344"/>
                  <a:pt x="483275" y="279879"/>
                </a:cubicBezTo>
                <a:cubicBezTo>
                  <a:pt x="480927" y="282415"/>
                  <a:pt x="477218" y="284997"/>
                  <a:pt x="472147" y="287626"/>
                </a:cubicBezTo>
                <a:cubicBezTo>
                  <a:pt x="431769" y="309412"/>
                  <a:pt x="397118" y="320305"/>
                  <a:pt x="368196" y="320305"/>
                </a:cubicBezTo>
                <a:cubicBezTo>
                  <a:pt x="356740" y="320305"/>
                  <a:pt x="345143" y="318239"/>
                  <a:pt x="333405" y="314107"/>
                </a:cubicBezTo>
                <a:cubicBezTo>
                  <a:pt x="321667" y="309975"/>
                  <a:pt x="311478" y="305468"/>
                  <a:pt x="302839" y="300585"/>
                </a:cubicBezTo>
                <a:cubicBezTo>
                  <a:pt x="294200" y="295702"/>
                  <a:pt x="283354" y="291195"/>
                  <a:pt x="270302" y="287063"/>
                </a:cubicBezTo>
                <a:cubicBezTo>
                  <a:pt x="257249" y="282931"/>
                  <a:pt x="243868" y="280865"/>
                  <a:pt x="230158" y="280865"/>
                </a:cubicBezTo>
                <a:cubicBezTo>
                  <a:pt x="194099" y="280865"/>
                  <a:pt x="150528" y="294575"/>
                  <a:pt x="99444" y="321995"/>
                </a:cubicBezTo>
                <a:cubicBezTo>
                  <a:pt x="96251" y="323685"/>
                  <a:pt x="93153" y="324530"/>
                  <a:pt x="90148" y="324530"/>
                </a:cubicBezTo>
                <a:cubicBezTo>
                  <a:pt x="85265" y="324530"/>
                  <a:pt x="81039" y="322746"/>
                  <a:pt x="77471" y="319178"/>
                </a:cubicBezTo>
                <a:cubicBezTo>
                  <a:pt x="73902" y="315610"/>
                  <a:pt x="72118" y="311384"/>
                  <a:pt x="72118" y="306501"/>
                </a:cubicBezTo>
                <a:lnTo>
                  <a:pt x="72118" y="97472"/>
                </a:lnTo>
                <a:cubicBezTo>
                  <a:pt x="72118" y="91462"/>
                  <a:pt x="75029" y="86297"/>
                  <a:pt x="80851" y="81978"/>
                </a:cubicBezTo>
                <a:cubicBezTo>
                  <a:pt x="84795" y="79348"/>
                  <a:pt x="92214" y="75311"/>
                  <a:pt x="103107" y="69864"/>
                </a:cubicBezTo>
                <a:cubicBezTo>
                  <a:pt x="147429" y="47327"/>
                  <a:pt x="186962" y="36059"/>
                  <a:pt x="221706" y="36059"/>
                </a:cubicBezTo>
                <a:close/>
                <a:moveTo>
                  <a:pt x="36059" y="0"/>
                </a:moveTo>
                <a:cubicBezTo>
                  <a:pt x="46013" y="0"/>
                  <a:pt x="54511" y="3521"/>
                  <a:pt x="61554" y="10564"/>
                </a:cubicBezTo>
                <a:cubicBezTo>
                  <a:pt x="68597" y="17607"/>
                  <a:pt x="72118" y="26105"/>
                  <a:pt x="72118" y="36059"/>
                </a:cubicBezTo>
                <a:cubicBezTo>
                  <a:pt x="72118" y="49581"/>
                  <a:pt x="66109" y="59910"/>
                  <a:pt x="54089" y="67047"/>
                </a:cubicBezTo>
                <a:lnTo>
                  <a:pt x="54089" y="423692"/>
                </a:lnTo>
                <a:cubicBezTo>
                  <a:pt x="54089" y="426134"/>
                  <a:pt x="53197" y="428247"/>
                  <a:pt x="51413" y="430031"/>
                </a:cubicBezTo>
                <a:cubicBezTo>
                  <a:pt x="49628" y="431815"/>
                  <a:pt x="47516" y="432707"/>
                  <a:pt x="45074" y="432707"/>
                </a:cubicBezTo>
                <a:lnTo>
                  <a:pt x="27045" y="432707"/>
                </a:lnTo>
                <a:cubicBezTo>
                  <a:pt x="24603" y="432707"/>
                  <a:pt x="22490" y="431815"/>
                  <a:pt x="20706" y="430031"/>
                </a:cubicBezTo>
                <a:cubicBezTo>
                  <a:pt x="18922" y="428247"/>
                  <a:pt x="18030" y="426134"/>
                  <a:pt x="18030" y="423692"/>
                </a:cubicBezTo>
                <a:lnTo>
                  <a:pt x="18030" y="67047"/>
                </a:lnTo>
                <a:cubicBezTo>
                  <a:pt x="6010" y="59910"/>
                  <a:pt x="0" y="49581"/>
                  <a:pt x="0" y="36059"/>
                </a:cubicBezTo>
                <a:cubicBezTo>
                  <a:pt x="0" y="26105"/>
                  <a:pt x="3522" y="17607"/>
                  <a:pt x="10564" y="10564"/>
                </a:cubicBezTo>
                <a:cubicBezTo>
                  <a:pt x="17607" y="3521"/>
                  <a:pt x="26105" y="0"/>
                  <a:pt x="36059" y="0"/>
                </a:cubicBezTo>
                <a:close/>
              </a:path>
            </a:pathLst>
          </a:cu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0265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425"/>
          <p:cNvSpPr/>
          <p:nvPr/>
        </p:nvSpPr>
        <p:spPr>
          <a:xfrm>
            <a:off x="171025" y="3460693"/>
            <a:ext cx="379597" cy="384734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rgbClr val="F39C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0265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1559918" y="1672027"/>
            <a:ext cx="1283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983,1</a:t>
            </a:r>
          </a:p>
        </p:txBody>
      </p:sp>
      <p:sp>
        <p:nvSpPr>
          <p:cNvPr id="113" name="Freeform 473"/>
          <p:cNvSpPr/>
          <p:nvPr/>
        </p:nvSpPr>
        <p:spPr>
          <a:xfrm rot="19424480">
            <a:off x="153758" y="2384342"/>
            <a:ext cx="421234" cy="271482"/>
          </a:xfrm>
          <a:custGeom>
            <a:avLst/>
            <a:gdLst/>
            <a:ahLst/>
            <a:cxnLst/>
            <a:rect l="l" t="t" r="r" b="b"/>
            <a:pathLst>
              <a:path w="540884" h="324530">
                <a:moveTo>
                  <a:pt x="126206" y="0"/>
                </a:moveTo>
                <a:lnTo>
                  <a:pt x="144236" y="0"/>
                </a:lnTo>
                <a:lnTo>
                  <a:pt x="189309" y="0"/>
                </a:lnTo>
                <a:lnTo>
                  <a:pt x="216354" y="0"/>
                </a:lnTo>
                <a:cubicBezTo>
                  <a:pt x="221237" y="0"/>
                  <a:pt x="225462" y="422"/>
                  <a:pt x="229031" y="1267"/>
                </a:cubicBezTo>
                <a:cubicBezTo>
                  <a:pt x="232599" y="2112"/>
                  <a:pt x="234383" y="3193"/>
                  <a:pt x="234383" y="4507"/>
                </a:cubicBezTo>
                <a:cubicBezTo>
                  <a:pt x="234383" y="5822"/>
                  <a:pt x="232599" y="6902"/>
                  <a:pt x="229031" y="7747"/>
                </a:cubicBezTo>
                <a:cubicBezTo>
                  <a:pt x="225462" y="8592"/>
                  <a:pt x="221237" y="9014"/>
                  <a:pt x="216354" y="9014"/>
                </a:cubicBezTo>
                <a:lnTo>
                  <a:pt x="196916" y="9014"/>
                </a:lnTo>
                <a:lnTo>
                  <a:pt x="279457" y="108177"/>
                </a:lnTo>
                <a:lnTo>
                  <a:pt x="297487" y="108177"/>
                </a:lnTo>
                <a:lnTo>
                  <a:pt x="360590" y="126206"/>
                </a:lnTo>
                <a:lnTo>
                  <a:pt x="459752" y="135221"/>
                </a:lnTo>
                <a:cubicBezTo>
                  <a:pt x="508769" y="146114"/>
                  <a:pt x="535719" y="154846"/>
                  <a:pt x="540602" y="161420"/>
                </a:cubicBezTo>
                <a:cubicBezTo>
                  <a:pt x="540790" y="161983"/>
                  <a:pt x="540884" y="162265"/>
                  <a:pt x="540884" y="162265"/>
                </a:cubicBezTo>
                <a:cubicBezTo>
                  <a:pt x="540696" y="168275"/>
                  <a:pt x="513652" y="177290"/>
                  <a:pt x="459752" y="189309"/>
                </a:cubicBezTo>
                <a:lnTo>
                  <a:pt x="360590" y="198324"/>
                </a:lnTo>
                <a:lnTo>
                  <a:pt x="297487" y="216353"/>
                </a:lnTo>
                <a:lnTo>
                  <a:pt x="279457" y="216353"/>
                </a:lnTo>
                <a:lnTo>
                  <a:pt x="196916" y="315516"/>
                </a:lnTo>
                <a:lnTo>
                  <a:pt x="216354" y="315516"/>
                </a:lnTo>
                <a:cubicBezTo>
                  <a:pt x="221237" y="315516"/>
                  <a:pt x="225462" y="315938"/>
                  <a:pt x="229031" y="316783"/>
                </a:cubicBezTo>
                <a:cubicBezTo>
                  <a:pt x="232599" y="317628"/>
                  <a:pt x="234383" y="318708"/>
                  <a:pt x="234383" y="320023"/>
                </a:cubicBezTo>
                <a:cubicBezTo>
                  <a:pt x="234383" y="321338"/>
                  <a:pt x="232599" y="322417"/>
                  <a:pt x="229031" y="323262"/>
                </a:cubicBezTo>
                <a:cubicBezTo>
                  <a:pt x="225462" y="324108"/>
                  <a:pt x="221237" y="324530"/>
                  <a:pt x="216354" y="324530"/>
                </a:cubicBezTo>
                <a:lnTo>
                  <a:pt x="189309" y="324530"/>
                </a:lnTo>
                <a:lnTo>
                  <a:pt x="144236" y="324530"/>
                </a:lnTo>
                <a:lnTo>
                  <a:pt x="126206" y="324530"/>
                </a:lnTo>
                <a:lnTo>
                  <a:pt x="126206" y="315516"/>
                </a:lnTo>
                <a:lnTo>
                  <a:pt x="144236" y="315516"/>
                </a:lnTo>
                <a:lnTo>
                  <a:pt x="144236" y="198324"/>
                </a:lnTo>
                <a:lnTo>
                  <a:pt x="99162" y="198324"/>
                </a:lnTo>
                <a:lnTo>
                  <a:pt x="45074" y="261427"/>
                </a:lnTo>
                <a:lnTo>
                  <a:pt x="18030" y="261427"/>
                </a:lnTo>
                <a:lnTo>
                  <a:pt x="9015" y="252412"/>
                </a:lnTo>
                <a:lnTo>
                  <a:pt x="9015" y="198324"/>
                </a:lnTo>
                <a:lnTo>
                  <a:pt x="18030" y="198324"/>
                </a:lnTo>
                <a:lnTo>
                  <a:pt x="18030" y="189309"/>
                </a:lnTo>
                <a:lnTo>
                  <a:pt x="54089" y="189309"/>
                </a:lnTo>
                <a:lnTo>
                  <a:pt x="54089" y="187056"/>
                </a:lnTo>
                <a:lnTo>
                  <a:pt x="0" y="180294"/>
                </a:lnTo>
                <a:lnTo>
                  <a:pt x="0" y="144235"/>
                </a:lnTo>
                <a:lnTo>
                  <a:pt x="54089" y="137475"/>
                </a:lnTo>
                <a:lnTo>
                  <a:pt x="54089" y="135221"/>
                </a:lnTo>
                <a:lnTo>
                  <a:pt x="18030" y="135221"/>
                </a:lnTo>
                <a:lnTo>
                  <a:pt x="18030" y="126206"/>
                </a:lnTo>
                <a:lnTo>
                  <a:pt x="9015" y="126206"/>
                </a:lnTo>
                <a:lnTo>
                  <a:pt x="9015" y="72118"/>
                </a:lnTo>
                <a:lnTo>
                  <a:pt x="18030" y="63103"/>
                </a:lnTo>
                <a:lnTo>
                  <a:pt x="45074" y="63103"/>
                </a:lnTo>
                <a:lnTo>
                  <a:pt x="99162" y="126206"/>
                </a:lnTo>
                <a:lnTo>
                  <a:pt x="144236" y="126206"/>
                </a:lnTo>
                <a:lnTo>
                  <a:pt x="144236" y="9014"/>
                </a:lnTo>
                <a:lnTo>
                  <a:pt x="126206" y="9014"/>
                </a:lnTo>
                <a:lnTo>
                  <a:pt x="126206" y="0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2223382" y="2194170"/>
            <a:ext cx="11009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32,7%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3194618" y="2197851"/>
            <a:ext cx="10195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40,1%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2843384" y="3659289"/>
            <a:ext cx="10308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27,2%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7" name="Oval 57">
            <a:extLst>
              <a:ext uri="{FF2B5EF4-FFF2-40B4-BE49-F238E27FC236}">
                <a16:creationId xmlns:a16="http://schemas.microsoft.com/office/drawing/2014/main" id="{095743D8-E6BC-4CD8-84BB-107DBD32AB89}"/>
              </a:ext>
            </a:extLst>
          </p:cNvPr>
          <p:cNvSpPr/>
          <p:nvPr/>
        </p:nvSpPr>
        <p:spPr>
          <a:xfrm>
            <a:off x="2808749" y="2612132"/>
            <a:ext cx="864000" cy="864000"/>
          </a:xfrm>
          <a:prstGeom prst="ellipse">
            <a:avLst/>
          </a:prstGeom>
          <a:solidFill>
            <a:srgbClr val="95A5A6">
              <a:lumMod val="20000"/>
              <a:lumOff val="8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2136541" y="2808031"/>
            <a:ext cx="22007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3 004,2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219115" y="4595685"/>
            <a:ext cx="4140638" cy="451482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b="1" dirty="0">
                <a:solidFill>
                  <a:srgbClr val="C00000"/>
                </a:solidFill>
                <a:latin typeface="Vinnytsia Sans" panose="00000500000000000000" pitchFamily="50" charset="0"/>
              </a:rPr>
              <a:t>53,4</a:t>
            </a:r>
            <a:r>
              <a:rPr lang="uk-UA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%</a:t>
            </a:r>
            <a:r>
              <a:rPr lang="uk-UA" b="1" dirty="0">
                <a:solidFill>
                  <a:srgbClr val="C00000"/>
                </a:solidFill>
                <a:latin typeface="Vinnytsia Sans" panose="00000500000000000000" pitchFamily="50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від видатків бюджету за рахунок власних доходів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FA401996-9530-4C2D-881B-6337CEFAAC2E}"/>
              </a:ext>
            </a:extLst>
          </p:cNvPr>
          <p:cNvSpPr/>
          <p:nvPr/>
        </p:nvSpPr>
        <p:spPr>
          <a:xfrm>
            <a:off x="541549" y="2950451"/>
            <a:ext cx="1297478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defTabSz="914354"/>
            <a:r>
              <a:rPr lang="uk-UA" sz="1600" b="1" kern="0" dirty="0">
                <a:solidFill>
                  <a:srgbClr val="70AD47"/>
                </a:solidFill>
                <a:latin typeface="Vinnytsia Sans" panose="00000500000000000000" pitchFamily="50" charset="0"/>
              </a:rPr>
              <a:t>Стійкість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Vinnytsia Sans" panose="00000500000000000000" pitchFamily="50" charset="0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6B83CBB5-17C0-4488-9BE8-FF36149B3124}"/>
              </a:ext>
            </a:extLst>
          </p:cNvPr>
          <p:cNvGrpSpPr/>
          <p:nvPr/>
        </p:nvGrpSpPr>
        <p:grpSpPr>
          <a:xfrm rot="6748909">
            <a:off x="5453213" y="1825989"/>
            <a:ext cx="2304000" cy="2304000"/>
            <a:chOff x="4297363" y="1765300"/>
            <a:chExt cx="3825878" cy="3805237"/>
          </a:xfrm>
        </p:grpSpPr>
        <p:sp>
          <p:nvSpPr>
            <p:cNvPr id="30" name="Freeform 277">
              <a:extLst>
                <a:ext uri="{FF2B5EF4-FFF2-40B4-BE49-F238E27FC236}">
                  <a16:creationId xmlns:a16="http://schemas.microsoft.com/office/drawing/2014/main" id="{F848382E-57E4-436A-B076-7975F1C6E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5" y="2727325"/>
              <a:ext cx="795338" cy="1185863"/>
            </a:xfrm>
            <a:custGeom>
              <a:avLst/>
              <a:gdLst>
                <a:gd name="T0" fmla="*/ 0 w 1046"/>
                <a:gd name="T1" fmla="*/ 0 h 1560"/>
                <a:gd name="T2" fmla="*/ 0 w 1046"/>
                <a:gd name="T3" fmla="*/ 98 h 1560"/>
                <a:gd name="T4" fmla="*/ 956 w 1046"/>
                <a:gd name="T5" fmla="*/ 1084 h 1560"/>
                <a:gd name="T6" fmla="*/ 855 w 1046"/>
                <a:gd name="T7" fmla="*/ 1519 h 1560"/>
                <a:gd name="T8" fmla="*/ 933 w 1046"/>
                <a:gd name="T9" fmla="*/ 1560 h 1560"/>
                <a:gd name="T10" fmla="*/ 1046 w 1046"/>
                <a:gd name="T11" fmla="*/ 1078 h 1560"/>
                <a:gd name="T12" fmla="*/ 0 w 1046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6" h="1560">
                  <a:moveTo>
                    <a:pt x="0" y="0"/>
                  </a:moveTo>
                  <a:lnTo>
                    <a:pt x="0" y="98"/>
                  </a:lnTo>
                  <a:cubicBezTo>
                    <a:pt x="531" y="115"/>
                    <a:pt x="956" y="550"/>
                    <a:pt x="956" y="1084"/>
                  </a:cubicBezTo>
                  <a:cubicBezTo>
                    <a:pt x="956" y="1240"/>
                    <a:pt x="920" y="1388"/>
                    <a:pt x="855" y="1519"/>
                  </a:cubicBezTo>
                  <a:lnTo>
                    <a:pt x="933" y="1560"/>
                  </a:lnTo>
                  <a:cubicBezTo>
                    <a:pt x="1010" y="1407"/>
                    <a:pt x="1046" y="1254"/>
                    <a:pt x="1046" y="1078"/>
                  </a:cubicBezTo>
                  <a:cubicBezTo>
                    <a:pt x="1046" y="494"/>
                    <a:pt x="581" y="18"/>
                    <a:pt x="0" y="0"/>
                  </a:cubicBezTo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78">
              <a:extLst>
                <a:ext uri="{FF2B5EF4-FFF2-40B4-BE49-F238E27FC236}">
                  <a16:creationId xmlns:a16="http://schemas.microsoft.com/office/drawing/2014/main" id="{98787157-FAEA-4C4B-88AD-9C90A96B5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8" y="1765300"/>
              <a:ext cx="1763713" cy="2603500"/>
            </a:xfrm>
            <a:custGeom>
              <a:avLst/>
              <a:gdLst>
                <a:gd name="T0" fmla="*/ 2289 w 2319"/>
                <a:gd name="T1" fmla="*/ 2182 h 3425"/>
                <a:gd name="T2" fmla="*/ 0 w 2319"/>
                <a:gd name="T3" fmla="*/ 0 h 3425"/>
                <a:gd name="T4" fmla="*/ 319 w 2319"/>
                <a:gd name="T5" fmla="*/ 613 h 3425"/>
                <a:gd name="T6" fmla="*/ 313 w 2319"/>
                <a:gd name="T7" fmla="*/ 732 h 3425"/>
                <a:gd name="T8" fmla="*/ 25 w 2319"/>
                <a:gd name="T9" fmla="*/ 1178 h 3425"/>
                <a:gd name="T10" fmla="*/ 1120 w 2319"/>
                <a:gd name="T11" fmla="*/ 2349 h 3425"/>
                <a:gd name="T12" fmla="*/ 979 w 2319"/>
                <a:gd name="T13" fmla="*/ 2908 h 3425"/>
                <a:gd name="T14" fmla="*/ 1262 w 2319"/>
                <a:gd name="T15" fmla="*/ 3408 h 3425"/>
                <a:gd name="T16" fmla="*/ 1278 w 2319"/>
                <a:gd name="T17" fmla="*/ 3417 h 3425"/>
                <a:gd name="T18" fmla="*/ 2033 w 2319"/>
                <a:gd name="T19" fmla="*/ 3419 h 3425"/>
                <a:gd name="T20" fmla="*/ 2033 w 2319"/>
                <a:gd name="T21" fmla="*/ 3425 h 3425"/>
                <a:gd name="T22" fmla="*/ 2289 w 2319"/>
                <a:gd name="T23" fmla="*/ 2182 h 3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9" h="3425">
                  <a:moveTo>
                    <a:pt x="2289" y="2182"/>
                  </a:moveTo>
                  <a:cubicBezTo>
                    <a:pt x="2202" y="962"/>
                    <a:pt x="1199" y="27"/>
                    <a:pt x="0" y="0"/>
                  </a:cubicBezTo>
                  <a:lnTo>
                    <a:pt x="319" y="613"/>
                  </a:lnTo>
                  <a:cubicBezTo>
                    <a:pt x="339" y="651"/>
                    <a:pt x="336" y="696"/>
                    <a:pt x="313" y="732"/>
                  </a:cubicBezTo>
                  <a:lnTo>
                    <a:pt x="25" y="1178"/>
                  </a:lnTo>
                  <a:cubicBezTo>
                    <a:pt x="636" y="1219"/>
                    <a:pt x="1120" y="1727"/>
                    <a:pt x="1120" y="2349"/>
                  </a:cubicBezTo>
                  <a:cubicBezTo>
                    <a:pt x="1120" y="2551"/>
                    <a:pt x="1069" y="2741"/>
                    <a:pt x="979" y="2908"/>
                  </a:cubicBezTo>
                  <a:lnTo>
                    <a:pt x="1262" y="3408"/>
                  </a:lnTo>
                  <a:cubicBezTo>
                    <a:pt x="1265" y="3414"/>
                    <a:pt x="1271" y="3417"/>
                    <a:pt x="1278" y="3417"/>
                  </a:cubicBezTo>
                  <a:lnTo>
                    <a:pt x="2033" y="3419"/>
                  </a:lnTo>
                  <a:lnTo>
                    <a:pt x="2033" y="3425"/>
                  </a:lnTo>
                  <a:cubicBezTo>
                    <a:pt x="2215" y="3041"/>
                    <a:pt x="2319" y="2605"/>
                    <a:pt x="2289" y="2182"/>
                  </a:cubicBezTo>
                </a:path>
              </a:pathLst>
            </a:custGeom>
            <a:solidFill>
              <a:srgbClr val="F39C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79">
              <a:extLst>
                <a:ext uri="{FF2B5EF4-FFF2-40B4-BE49-F238E27FC236}">
                  <a16:creationId xmlns:a16="http://schemas.microsoft.com/office/drawing/2014/main" id="{8B7A5BEC-436A-4002-AC71-9274AB69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2" y="3948113"/>
              <a:ext cx="1362075" cy="531813"/>
            </a:xfrm>
            <a:custGeom>
              <a:avLst/>
              <a:gdLst>
                <a:gd name="T0" fmla="*/ 334 w 1792"/>
                <a:gd name="T1" fmla="*/ 408 h 700"/>
                <a:gd name="T2" fmla="*/ 1792 w 1792"/>
                <a:gd name="T3" fmla="*/ 41 h 700"/>
                <a:gd name="T4" fmla="*/ 1714 w 1792"/>
                <a:gd name="T5" fmla="*/ 0 h 700"/>
                <a:gd name="T6" fmla="*/ 877 w 1792"/>
                <a:gd name="T7" fmla="*/ 465 h 700"/>
                <a:gd name="T8" fmla="*/ 78 w 1792"/>
                <a:gd name="T9" fmla="*/ 57 h 700"/>
                <a:gd name="T10" fmla="*/ 5 w 1792"/>
                <a:gd name="T11" fmla="*/ 105 h 700"/>
                <a:gd name="T12" fmla="*/ 0 w 1792"/>
                <a:gd name="T13" fmla="*/ 108 h 700"/>
                <a:gd name="T14" fmla="*/ 334 w 1792"/>
                <a:gd name="T15" fmla="*/ 40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2" h="700">
                  <a:moveTo>
                    <a:pt x="334" y="408"/>
                  </a:moveTo>
                  <a:cubicBezTo>
                    <a:pt x="841" y="700"/>
                    <a:pt x="1486" y="535"/>
                    <a:pt x="1792" y="41"/>
                  </a:cubicBezTo>
                  <a:lnTo>
                    <a:pt x="1714" y="0"/>
                  </a:lnTo>
                  <a:cubicBezTo>
                    <a:pt x="1540" y="279"/>
                    <a:pt x="1230" y="465"/>
                    <a:pt x="877" y="465"/>
                  </a:cubicBezTo>
                  <a:cubicBezTo>
                    <a:pt x="548" y="465"/>
                    <a:pt x="257" y="304"/>
                    <a:pt x="78" y="57"/>
                  </a:cubicBezTo>
                  <a:lnTo>
                    <a:pt x="5" y="105"/>
                  </a:lnTo>
                  <a:cubicBezTo>
                    <a:pt x="3" y="106"/>
                    <a:pt x="2" y="107"/>
                    <a:pt x="0" y="108"/>
                  </a:cubicBezTo>
                  <a:cubicBezTo>
                    <a:pt x="88" y="232"/>
                    <a:pt x="195" y="328"/>
                    <a:pt x="334" y="408"/>
                  </a:cubicBezTo>
                </a:path>
              </a:pathLst>
            </a:custGeom>
            <a:solidFill>
              <a:srgbClr val="4472C4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80">
              <a:extLst>
                <a:ext uri="{FF2B5EF4-FFF2-40B4-BE49-F238E27FC236}">
                  <a16:creationId xmlns:a16="http://schemas.microsoft.com/office/drawing/2014/main" id="{9F6381C7-37BD-4819-A565-4881156E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2" y="4041774"/>
              <a:ext cx="3028951" cy="1528763"/>
            </a:xfrm>
            <a:custGeom>
              <a:avLst/>
              <a:gdLst>
                <a:gd name="T0" fmla="*/ 3279 w 3984"/>
                <a:gd name="T1" fmla="*/ 522 h 2011"/>
                <a:gd name="T2" fmla="*/ 3175 w 3984"/>
                <a:gd name="T3" fmla="*/ 462 h 2011"/>
                <a:gd name="T4" fmla="*/ 2920 w 3984"/>
                <a:gd name="T5" fmla="*/ 11 h 2011"/>
                <a:gd name="T6" fmla="*/ 1946 w 3984"/>
                <a:gd name="T7" fmla="*/ 529 h 2011"/>
                <a:gd name="T8" fmla="*/ 965 w 3984"/>
                <a:gd name="T9" fmla="*/ 0 h 2011"/>
                <a:gd name="T10" fmla="*/ 881 w 3984"/>
                <a:gd name="T11" fmla="*/ 1 h 2011"/>
                <a:gd name="T12" fmla="*/ 395 w 3984"/>
                <a:gd name="T13" fmla="*/ 4 h 2011"/>
                <a:gd name="T14" fmla="*/ 379 w 3984"/>
                <a:gd name="T15" fmla="*/ 14 h 2011"/>
                <a:gd name="T16" fmla="*/ 17 w 3984"/>
                <a:gd name="T17" fmla="*/ 659 h 2011"/>
                <a:gd name="T18" fmla="*/ 10 w 3984"/>
                <a:gd name="T19" fmla="*/ 673 h 2011"/>
                <a:gd name="T20" fmla="*/ 3 w 3984"/>
                <a:gd name="T21" fmla="*/ 669 h 2011"/>
                <a:gd name="T22" fmla="*/ 2 w 3984"/>
                <a:gd name="T23" fmla="*/ 668 h 2011"/>
                <a:gd name="T24" fmla="*/ 0 w 3984"/>
                <a:gd name="T25" fmla="*/ 671 h 2011"/>
                <a:gd name="T26" fmla="*/ 919 w 3984"/>
                <a:gd name="T27" fmla="*/ 1467 h 2011"/>
                <a:gd name="T28" fmla="*/ 3984 w 3984"/>
                <a:gd name="T29" fmla="*/ 524 h 2011"/>
                <a:gd name="T30" fmla="*/ 3279 w 3984"/>
                <a:gd name="T31" fmla="*/ 522 h 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4" h="2011">
                  <a:moveTo>
                    <a:pt x="3279" y="522"/>
                  </a:moveTo>
                  <a:cubicBezTo>
                    <a:pt x="3236" y="522"/>
                    <a:pt x="3196" y="499"/>
                    <a:pt x="3175" y="462"/>
                  </a:cubicBezTo>
                  <a:lnTo>
                    <a:pt x="2920" y="11"/>
                  </a:lnTo>
                  <a:cubicBezTo>
                    <a:pt x="2709" y="323"/>
                    <a:pt x="2352" y="529"/>
                    <a:pt x="1946" y="529"/>
                  </a:cubicBezTo>
                  <a:cubicBezTo>
                    <a:pt x="1536" y="529"/>
                    <a:pt x="1175" y="319"/>
                    <a:pt x="965" y="0"/>
                  </a:cubicBezTo>
                  <a:lnTo>
                    <a:pt x="881" y="1"/>
                  </a:lnTo>
                  <a:lnTo>
                    <a:pt x="395" y="4"/>
                  </a:lnTo>
                  <a:cubicBezTo>
                    <a:pt x="388" y="4"/>
                    <a:pt x="382" y="8"/>
                    <a:pt x="379" y="14"/>
                  </a:cubicBezTo>
                  <a:lnTo>
                    <a:pt x="17" y="659"/>
                  </a:lnTo>
                  <a:lnTo>
                    <a:pt x="10" y="673"/>
                  </a:lnTo>
                  <a:lnTo>
                    <a:pt x="3" y="669"/>
                  </a:lnTo>
                  <a:lnTo>
                    <a:pt x="2" y="668"/>
                  </a:lnTo>
                  <a:lnTo>
                    <a:pt x="0" y="671"/>
                  </a:lnTo>
                  <a:cubicBezTo>
                    <a:pt x="242" y="1029"/>
                    <a:pt x="531" y="1279"/>
                    <a:pt x="919" y="1467"/>
                  </a:cubicBezTo>
                  <a:cubicBezTo>
                    <a:pt x="2037" y="2011"/>
                    <a:pt x="3375" y="1587"/>
                    <a:pt x="3984" y="524"/>
                  </a:cubicBezTo>
                  <a:lnTo>
                    <a:pt x="3279" y="522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1">
              <a:extLst>
                <a:ext uri="{FF2B5EF4-FFF2-40B4-BE49-F238E27FC236}">
                  <a16:creationId xmlns:a16="http://schemas.microsoft.com/office/drawing/2014/main" id="{0DFE9802-8551-4A32-8660-D7889FCD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7" y="2727325"/>
              <a:ext cx="890588" cy="1238250"/>
            </a:xfrm>
            <a:custGeom>
              <a:avLst/>
              <a:gdLst>
                <a:gd name="T0" fmla="*/ 386 w 1171"/>
                <a:gd name="T1" fmla="*/ 1578 h 1628"/>
                <a:gd name="T2" fmla="*/ 253 w 1171"/>
                <a:gd name="T3" fmla="*/ 1083 h 1628"/>
                <a:gd name="T4" fmla="*/ 1171 w 1171"/>
                <a:gd name="T5" fmla="*/ 99 h 1628"/>
                <a:gd name="T6" fmla="*/ 1171 w 1171"/>
                <a:gd name="T7" fmla="*/ 0 h 1628"/>
                <a:gd name="T8" fmla="*/ 697 w 1171"/>
                <a:gd name="T9" fmla="*/ 142 h 1628"/>
                <a:gd name="T10" fmla="*/ 308 w 1171"/>
                <a:gd name="T11" fmla="*/ 1628 h 1628"/>
                <a:gd name="T12" fmla="*/ 386 w 1171"/>
                <a:gd name="T13" fmla="*/ 1578 h 1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628">
                  <a:moveTo>
                    <a:pt x="386" y="1578"/>
                  </a:moveTo>
                  <a:cubicBezTo>
                    <a:pt x="302" y="1432"/>
                    <a:pt x="253" y="1264"/>
                    <a:pt x="253" y="1083"/>
                  </a:cubicBezTo>
                  <a:cubicBezTo>
                    <a:pt x="253" y="561"/>
                    <a:pt x="658" y="135"/>
                    <a:pt x="1171" y="99"/>
                  </a:cubicBezTo>
                  <a:lnTo>
                    <a:pt x="1171" y="0"/>
                  </a:lnTo>
                  <a:cubicBezTo>
                    <a:pt x="1000" y="9"/>
                    <a:pt x="850" y="54"/>
                    <a:pt x="697" y="142"/>
                  </a:cubicBezTo>
                  <a:cubicBezTo>
                    <a:pt x="179" y="441"/>
                    <a:pt x="0" y="1107"/>
                    <a:pt x="308" y="1628"/>
                  </a:cubicBezTo>
                  <a:cubicBezTo>
                    <a:pt x="313" y="1627"/>
                    <a:pt x="383" y="1580"/>
                    <a:pt x="386" y="1578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2">
              <a:extLst>
                <a:ext uri="{FF2B5EF4-FFF2-40B4-BE49-F238E27FC236}">
                  <a16:creationId xmlns:a16="http://schemas.microsoft.com/office/drawing/2014/main" id="{CAED65A5-CE68-4297-A4ED-435C5388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766888"/>
              <a:ext cx="2239963" cy="2719388"/>
            </a:xfrm>
            <a:custGeom>
              <a:avLst/>
              <a:gdLst>
                <a:gd name="T0" fmla="*/ 1482 w 2945"/>
                <a:gd name="T1" fmla="*/ 2347 h 3577"/>
                <a:gd name="T2" fmla="*/ 2619 w 2945"/>
                <a:gd name="T3" fmla="*/ 1174 h 3577"/>
                <a:gd name="T4" fmla="*/ 2941 w 2945"/>
                <a:gd name="T5" fmla="*/ 676 h 3577"/>
                <a:gd name="T6" fmla="*/ 2942 w 2945"/>
                <a:gd name="T7" fmla="*/ 657 h 3577"/>
                <a:gd name="T8" fmla="*/ 2600 w 2945"/>
                <a:gd name="T9" fmla="*/ 0 h 3577"/>
                <a:gd name="T10" fmla="*/ 2490 w 2945"/>
                <a:gd name="T11" fmla="*/ 3 h 3577"/>
                <a:gd name="T12" fmla="*/ 1341 w 2945"/>
                <a:gd name="T13" fmla="*/ 401 h 3577"/>
                <a:gd name="T14" fmla="*/ 656 w 2945"/>
                <a:gd name="T15" fmla="*/ 3577 h 3577"/>
                <a:gd name="T16" fmla="*/ 1003 w 2945"/>
                <a:gd name="T17" fmla="*/ 2958 h 3577"/>
                <a:gd name="T18" fmla="*/ 1105 w 2945"/>
                <a:gd name="T19" fmla="*/ 2897 h 3577"/>
                <a:gd name="T20" fmla="*/ 1617 w 2945"/>
                <a:gd name="T21" fmla="*/ 2894 h 3577"/>
                <a:gd name="T22" fmla="*/ 1482 w 2945"/>
                <a:gd name="T23" fmla="*/ 2347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5" h="3577">
                  <a:moveTo>
                    <a:pt x="1482" y="2347"/>
                  </a:moveTo>
                  <a:cubicBezTo>
                    <a:pt x="1482" y="1711"/>
                    <a:pt x="1988" y="1194"/>
                    <a:pt x="2619" y="1174"/>
                  </a:cubicBezTo>
                  <a:lnTo>
                    <a:pt x="2941" y="676"/>
                  </a:lnTo>
                  <a:cubicBezTo>
                    <a:pt x="2945" y="670"/>
                    <a:pt x="2945" y="663"/>
                    <a:pt x="2942" y="657"/>
                  </a:cubicBezTo>
                  <a:lnTo>
                    <a:pt x="2600" y="0"/>
                  </a:lnTo>
                  <a:lnTo>
                    <a:pt x="2490" y="3"/>
                  </a:lnTo>
                  <a:cubicBezTo>
                    <a:pt x="2059" y="34"/>
                    <a:pt x="1699" y="159"/>
                    <a:pt x="1341" y="401"/>
                  </a:cubicBezTo>
                  <a:cubicBezTo>
                    <a:pt x="294" y="1109"/>
                    <a:pt x="0" y="2512"/>
                    <a:pt x="656" y="3577"/>
                  </a:cubicBezTo>
                  <a:lnTo>
                    <a:pt x="1003" y="2958"/>
                  </a:lnTo>
                  <a:cubicBezTo>
                    <a:pt x="1023" y="2921"/>
                    <a:pt x="1063" y="2897"/>
                    <a:pt x="1105" y="2897"/>
                  </a:cubicBezTo>
                  <a:lnTo>
                    <a:pt x="1617" y="2894"/>
                  </a:lnTo>
                  <a:cubicBezTo>
                    <a:pt x="1531" y="2730"/>
                    <a:pt x="1482" y="2545"/>
                    <a:pt x="1482" y="2347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265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5629160" y="2241107"/>
            <a:ext cx="11009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34,4%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6580897" y="2236468"/>
            <a:ext cx="10195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39,5%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6248783" y="3676876"/>
            <a:ext cx="10308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26,1%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0" name="Oval 57">
            <a:extLst>
              <a:ext uri="{FF2B5EF4-FFF2-40B4-BE49-F238E27FC236}">
                <a16:creationId xmlns:a16="http://schemas.microsoft.com/office/drawing/2014/main" id="{095743D8-E6BC-4CD8-84BB-107DBD32AB89}"/>
              </a:ext>
            </a:extLst>
          </p:cNvPr>
          <p:cNvSpPr/>
          <p:nvPr/>
        </p:nvSpPr>
        <p:spPr>
          <a:xfrm>
            <a:off x="6214148" y="2629719"/>
            <a:ext cx="864000" cy="864000"/>
          </a:xfrm>
          <a:prstGeom prst="ellipse">
            <a:avLst/>
          </a:prstGeom>
          <a:solidFill>
            <a:srgbClr val="95A5A6">
              <a:lumMod val="20000"/>
              <a:lumOff val="8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5543512" y="2805072"/>
            <a:ext cx="22007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2 916,2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DA4213-04C6-416E-9321-6983A2E825D1}"/>
              </a:ext>
            </a:extLst>
          </p:cNvPr>
          <p:cNvSpPr txBox="1"/>
          <p:nvPr/>
        </p:nvSpPr>
        <p:spPr>
          <a:xfrm>
            <a:off x="7147307" y="1740929"/>
            <a:ext cx="14878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1 153,0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7137054" y="3829677"/>
            <a:ext cx="11307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</a:rPr>
              <a:t>758,7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A46065-4335-40F2-B98F-B25BD6D6B581}"/>
              </a:ext>
            </a:extLst>
          </p:cNvPr>
          <p:cNvSpPr txBox="1"/>
          <p:nvPr/>
        </p:nvSpPr>
        <p:spPr>
          <a:xfrm>
            <a:off x="5001270" y="1706478"/>
            <a:ext cx="12834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1 004,5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4633620" y="4592813"/>
            <a:ext cx="4140638" cy="451482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b="1" dirty="0">
                <a:solidFill>
                  <a:srgbClr val="C00000"/>
                </a:solidFill>
                <a:latin typeface="Vinnytsia Sans" panose="00000500000000000000" pitchFamily="50" charset="0"/>
              </a:rPr>
              <a:t>63,0</a:t>
            </a:r>
            <a:r>
              <a:rPr lang="uk-UA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%</a:t>
            </a:r>
            <a:r>
              <a:rPr lang="uk-UA" b="1" dirty="0">
                <a:solidFill>
                  <a:srgbClr val="C00000"/>
                </a:solidFill>
                <a:latin typeface="Vinnytsia Sans" panose="00000500000000000000" pitchFamily="50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від видатків бюджету за рахунок власних доходів</a:t>
            </a:r>
          </a:p>
        </p:txBody>
      </p:sp>
      <p:sp>
        <p:nvSpPr>
          <p:cNvPr id="46" name="AutoShape 2">
            <a:extLst>
              <a:ext uri="{FF2B5EF4-FFF2-40B4-BE49-F238E27FC236}">
                <a16:creationId xmlns:a16="http://schemas.microsoft.com/office/drawing/2014/main" id="{45F79665-E13F-44F1-846E-98E44E4554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7835" y="1321297"/>
            <a:ext cx="3425419" cy="474756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Бюджет на 2024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рік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47" name="AutoShape 2">
            <a:extLst>
              <a:ext uri="{FF2B5EF4-FFF2-40B4-BE49-F238E27FC236}">
                <a16:creationId xmlns:a16="http://schemas.microsoft.com/office/drawing/2014/main" id="{C00782F5-A56D-4D4D-A1A5-340AA6A76F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21991" y="1311450"/>
            <a:ext cx="3425421" cy="474756"/>
          </a:xfrm>
          <a:prstGeom prst="roundRect">
            <a:avLst>
              <a:gd name="adj" fmla="val 26179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6350" algn="ctr">
            <a:solidFill>
              <a:srgbClr val="C9C2D1">
                <a:lumMod val="75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uk-UA"/>
            </a:defPPr>
            <a:lvl1pPr marL="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104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020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0313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0418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0522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0626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0730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0835" algn="l" defTabSz="106020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Спрямовано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за 10 </a:t>
            </a:r>
            <a:r>
              <a:rPr lang="ru-RU" sz="1400" b="1" kern="0" dirty="0" err="1">
                <a:solidFill>
                  <a:prstClr val="black"/>
                </a:solidFill>
                <a:latin typeface="Trebuchet MS" pitchFamily="34" charset="0"/>
              </a:rPr>
              <a:t>місяців</a:t>
            </a:r>
            <a:r>
              <a:rPr lang="ru-RU" sz="1400" b="1" kern="0" dirty="0">
                <a:solidFill>
                  <a:prstClr val="black"/>
                </a:solidFill>
                <a:latin typeface="Trebuchet MS" pitchFamily="34" charset="0"/>
              </a:rPr>
              <a:t> 2024 року </a:t>
            </a:r>
          </a:p>
        </p:txBody>
      </p:sp>
    </p:spTree>
    <p:extLst>
      <p:ext uri="{BB962C8B-B14F-4D97-AF65-F5344CB8AC3E}">
        <p14:creationId xmlns:p14="http://schemas.microsoft.com/office/powerpoint/2010/main" val="182205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877626">
            <a:off x="-1494306" y="2940549"/>
            <a:ext cx="613681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700" dirty="0">
                <a:solidFill>
                  <a:schemeClr val="accent6">
                    <a:lumMod val="20000"/>
                    <a:lumOff val="80000"/>
                  </a:schemeClr>
                </a:solidFill>
                <a:latin typeface="Vinnytsia City" pitchFamily="50" charset="0"/>
              </a:rPr>
              <a:t>О</a:t>
            </a:r>
            <a:r>
              <a:rPr lang="uk-UA" sz="24700" dirty="0">
                <a:solidFill>
                  <a:srgbClr val="FEDC00">
                    <a:alpha val="41000"/>
                  </a:srgbClr>
                </a:solidFill>
                <a:latin typeface="Vinnytsia City" pitchFamily="50" charset="0"/>
              </a:rPr>
              <a:t> б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7" y="3158062"/>
            <a:ext cx="2609990" cy="173956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A9F2B-9382-435C-ACC6-142B8BC182F6}"/>
              </a:ext>
            </a:extLst>
          </p:cNvPr>
          <p:cNvSpPr txBox="1"/>
          <p:nvPr/>
        </p:nvSpPr>
        <p:spPr>
          <a:xfrm>
            <a:off x="8804695" y="4895019"/>
            <a:ext cx="395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0437" y="-56953"/>
            <a:ext cx="7389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Vinnytsia Serif" panose="00000500000000000000" pitchFamily="50" charset="0"/>
              </a:rPr>
              <a:t>Підтрим</a:t>
            </a:r>
            <a:r>
              <a:rPr lang="uk-UA" sz="2800" dirty="0">
                <a:latin typeface="Vinnytsia Serif" panose="00000500000000000000" pitchFamily="50" charset="0"/>
              </a:rPr>
              <a:t>ка сил безпеки і оборони </a:t>
            </a:r>
            <a:r>
              <a:rPr lang="ru-RU" sz="2800" dirty="0">
                <a:latin typeface="Vinnytsia Serif" panose="00000500000000000000" pitchFamily="50" charset="0"/>
              </a:rPr>
              <a:t>та </a:t>
            </a:r>
            <a:r>
              <a:rPr lang="ru-RU" sz="2800" dirty="0" err="1">
                <a:latin typeface="Vinnytsia Serif" panose="00000500000000000000" pitchFamily="50" charset="0"/>
              </a:rPr>
              <a:t>забезпечення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безпеки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мешканців</a:t>
            </a:r>
            <a:r>
              <a:rPr lang="ru-RU" sz="2800" dirty="0">
                <a:latin typeface="Vinnytsia Serif" panose="00000500000000000000" pitchFamily="50" charset="0"/>
              </a:rPr>
              <a:t> </a:t>
            </a:r>
            <a:r>
              <a:rPr lang="ru-RU" sz="2800" dirty="0" err="1">
                <a:latin typeface="Vinnytsia Serif" panose="00000500000000000000" pitchFamily="50" charset="0"/>
              </a:rPr>
              <a:t>громади</a:t>
            </a:r>
            <a:endParaRPr lang="ru-RU" sz="2800" dirty="0">
              <a:latin typeface="Vinnytsia Serif" panose="00000500000000000000" pitchFamily="50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19050"/>
            <a:ext cx="1611025" cy="1489502"/>
            <a:chOff x="1896461" y="-57005"/>
            <a:chExt cx="1611025" cy="1489502"/>
          </a:xfrm>
        </p:grpSpPr>
        <p:sp>
          <p:nvSpPr>
            <p:cNvPr id="27" name="Капля 26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grpSp>
          <p:nvGrpSpPr>
            <p:cNvPr id="28" name="Группа 27"/>
            <p:cNvGrpSpPr/>
            <p:nvPr/>
          </p:nvGrpSpPr>
          <p:grpSpPr>
            <a:xfrm>
              <a:off x="1896461" y="-7410"/>
              <a:ext cx="1611025" cy="1390573"/>
              <a:chOff x="3427580" y="1169998"/>
              <a:chExt cx="1611025" cy="139057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523309" y="1169998"/>
                <a:ext cx="1390574" cy="1390573"/>
              </a:xfrm>
              <a:prstGeom prst="ellipse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F39C1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30" name="Овал 5"/>
              <p:cNvSpPr txBox="1"/>
              <p:nvPr/>
            </p:nvSpPr>
            <p:spPr>
              <a:xfrm>
                <a:off x="3427580" y="1426728"/>
                <a:ext cx="1611025" cy="99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uk-UA" sz="2200" b="1" dirty="0">
                    <a:solidFill>
                      <a:srgbClr val="4472C4"/>
                    </a:solidFill>
                  </a:rPr>
                  <a:t>Безпека та оборона</a:t>
                </a:r>
                <a:endParaRPr lang="uk-UA" sz="2200" b="1" dirty="0">
                  <a:solidFill>
                    <a:srgbClr val="F39C12"/>
                  </a:solidFill>
                </a:endParaRPr>
              </a:p>
            </p:txBody>
          </p:sp>
        </p:grpSp>
      </p:grpSp>
      <p:sp>
        <p:nvSpPr>
          <p:cNvPr id="32" name="Полилиния 31"/>
          <p:cNvSpPr/>
          <p:nvPr/>
        </p:nvSpPr>
        <p:spPr>
          <a:xfrm>
            <a:off x="973393" y="1552730"/>
            <a:ext cx="6998109" cy="720000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ts val="13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Бюджет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на 2024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рік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 – 983,1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млн.грн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.  </a:t>
            </a:r>
            <a:endParaRPr lang="ru-RU" sz="1600" dirty="0">
              <a:solidFill>
                <a:schemeClr val="tx1"/>
              </a:solidFill>
              <a:latin typeface="Vinnytsia Sans" panose="00000500000000000000" pitchFamily="50" charset="0"/>
            </a:endParaRPr>
          </a:p>
          <a:p>
            <a:pPr algn="ctr" defTabSz="711200">
              <a:lnSpc>
                <a:spcPts val="1300"/>
              </a:lnSpc>
              <a:spcAft>
                <a:spcPct val="35000"/>
              </a:spcAft>
            </a:pPr>
            <a:r>
              <a:rPr lang="ru-RU" sz="1600" dirty="0" err="1">
                <a:solidFill>
                  <a:schemeClr val="tx1"/>
                </a:solidFill>
                <a:latin typeface="Vinnytsia Sans" panose="00000500000000000000" pitchFamily="50" charset="0"/>
              </a:rPr>
              <a:t>Спрямовано</a:t>
            </a: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 за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10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місяців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 2024 року – 1 004,5 </a:t>
            </a:r>
            <a:r>
              <a:rPr lang="ru-RU" sz="1600" b="1" dirty="0" err="1">
                <a:solidFill>
                  <a:srgbClr val="C00000"/>
                </a:solidFill>
                <a:latin typeface="Vinnytsia Sans" panose="00000500000000000000" pitchFamily="50" charset="0"/>
              </a:rPr>
              <a:t>млн.грн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AD7EA7-436F-4463-A589-A12CAC704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5" y="2439849"/>
            <a:ext cx="2608767" cy="173956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26" y="2652321"/>
            <a:ext cx="3147239" cy="209763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4941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олилиния 45">
            <a:extLst>
              <a:ext uri="{FF2B5EF4-FFF2-40B4-BE49-F238E27FC236}">
                <a16:creationId xmlns:a16="http://schemas.microsoft.com/office/drawing/2014/main" id="{202EFC3C-DF2E-41F3-A68A-6C5505FF86A7}"/>
              </a:ext>
            </a:extLst>
          </p:cNvPr>
          <p:cNvSpPr/>
          <p:nvPr/>
        </p:nvSpPr>
        <p:spPr>
          <a:xfrm>
            <a:off x="2587288" y="4879165"/>
            <a:ext cx="4714396" cy="241605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Ми підтримали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51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ans" panose="00000500000000000000" pitchFamily="50" charset="0"/>
              </a:rPr>
              <a:t>В/Ч та інші військові формування</a:t>
            </a:r>
            <a:endParaRPr lang="uk-UA" dirty="0">
              <a:solidFill>
                <a:schemeClr val="tx1">
                  <a:lumMod val="75000"/>
                  <a:lumOff val="25000"/>
                </a:schemeClr>
              </a:solidFill>
              <a:latin typeface="Vinnytsia Sans" panose="00000500000000000000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188" y="1807844"/>
            <a:ext cx="5973716" cy="3200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062A33-D331-4382-A8ED-979DBADB96DC}"/>
              </a:ext>
            </a:extLst>
          </p:cNvPr>
          <p:cNvSpPr txBox="1"/>
          <p:nvPr/>
        </p:nvSpPr>
        <p:spPr>
          <a:xfrm>
            <a:off x="8766564" y="4909338"/>
            <a:ext cx="530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36925" y="19050"/>
            <a:ext cx="1611025" cy="1489502"/>
            <a:chOff x="1859536" y="-57005"/>
            <a:chExt cx="1611025" cy="1489502"/>
          </a:xfrm>
        </p:grpSpPr>
        <p:sp>
          <p:nvSpPr>
            <p:cNvPr id="8" name="Капля 7"/>
            <p:cNvSpPr/>
            <p:nvPr/>
          </p:nvSpPr>
          <p:spPr>
            <a:xfrm rot="2700000">
              <a:off x="1942329" y="-57005"/>
              <a:ext cx="1489502" cy="1489502"/>
            </a:xfrm>
            <a:prstGeom prst="teardrop">
              <a:avLst>
                <a:gd name="adj" fmla="val 100000"/>
              </a:avLst>
            </a:prstGeom>
            <a:gradFill rotWithShape="1">
              <a:gsLst>
                <a:gs pos="0">
                  <a:srgbClr val="F39C1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39C1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39C1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</p:spPr>
        </p:sp>
        <p:grpSp>
          <p:nvGrpSpPr>
            <p:cNvPr id="9" name="Группа 8"/>
            <p:cNvGrpSpPr/>
            <p:nvPr/>
          </p:nvGrpSpPr>
          <p:grpSpPr>
            <a:xfrm>
              <a:off x="1859536" y="-7410"/>
              <a:ext cx="1611025" cy="1390573"/>
              <a:chOff x="3390655" y="1169998"/>
              <a:chExt cx="1611025" cy="1390573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3523309" y="1169998"/>
                <a:ext cx="1390574" cy="1390573"/>
              </a:xfrm>
              <a:prstGeom prst="ellipse">
                <a:avLst/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6350" cap="flat" cmpd="sng" algn="ctr">
                <a:solidFill>
                  <a:srgbClr val="F39C1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1" name="Овал 5"/>
              <p:cNvSpPr txBox="1"/>
              <p:nvPr/>
            </p:nvSpPr>
            <p:spPr>
              <a:xfrm>
                <a:off x="3390655" y="1340732"/>
                <a:ext cx="1611025" cy="99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uk-UA" sz="2400" b="1" dirty="0">
                    <a:solidFill>
                      <a:srgbClr val="4472C4"/>
                    </a:solidFill>
                  </a:rPr>
                  <a:t>Оборона</a:t>
                </a:r>
                <a:endParaRPr lang="uk-UA" sz="2400" b="1" dirty="0">
                  <a:solidFill>
                    <a:srgbClr val="F39C12"/>
                  </a:solidFill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706754" y="235008"/>
            <a:ext cx="717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Vinnytsia Serif" panose="00000500000000000000" pitchFamily="50" charset="0"/>
              </a:rPr>
              <a:t>Фінансова</a:t>
            </a:r>
            <a:r>
              <a:rPr lang="ru-UA" sz="2400" dirty="0">
                <a:latin typeface="Vinnytsia Serif" panose="00000500000000000000" pitchFamily="50" charset="0"/>
              </a:rPr>
              <a:t> та матер</a:t>
            </a:r>
            <a:r>
              <a:rPr lang="uk-UA" sz="2400" dirty="0">
                <a:latin typeface="Vinnytsia Serif" panose="00000500000000000000" pitchFamily="50" charset="0"/>
              </a:rPr>
              <a:t>і</a:t>
            </a:r>
            <a:r>
              <a:rPr lang="ru-UA" sz="2400" dirty="0">
                <a:latin typeface="Vinnytsia Serif" panose="00000500000000000000" pitchFamily="50" charset="0"/>
              </a:rPr>
              <a:t>альна</a:t>
            </a:r>
            <a:r>
              <a:rPr lang="uk-UA" sz="2400" dirty="0">
                <a:latin typeface="Vinnytsia Serif" panose="00000500000000000000" pitchFamily="50" charset="0"/>
              </a:rPr>
              <a:t> підтримка</a:t>
            </a:r>
            <a:br>
              <a:rPr lang="ru-RU" sz="2400" dirty="0">
                <a:latin typeface="Vinnytsia Serif" panose="00000500000000000000" pitchFamily="50" charset="0"/>
              </a:rPr>
            </a:br>
            <a:r>
              <a:rPr lang="ru-RU" sz="2400" dirty="0" err="1">
                <a:latin typeface="Vinnytsia Serif" panose="00000500000000000000" pitchFamily="50" charset="0"/>
              </a:rPr>
              <a:t>підрозділів</a:t>
            </a:r>
            <a:r>
              <a:rPr lang="ru-RU" sz="2400" dirty="0">
                <a:latin typeface="Vinnytsia Serif" panose="00000500000000000000" pitchFamily="50" charset="0"/>
              </a:rPr>
              <a:t> сил </a:t>
            </a:r>
            <a:r>
              <a:rPr lang="ru-RU" sz="2400" dirty="0" err="1">
                <a:latin typeface="Vinnytsia Serif" panose="00000500000000000000" pitchFamily="50" charset="0"/>
              </a:rPr>
              <a:t>безпеки</a:t>
            </a:r>
            <a:r>
              <a:rPr lang="ru-RU" sz="2400" dirty="0">
                <a:latin typeface="Vinnytsia Serif" panose="00000500000000000000" pitchFamily="50" charset="0"/>
              </a:rPr>
              <a:t> і оборони </a:t>
            </a:r>
          </a:p>
        </p:txBody>
      </p:sp>
      <p:sp>
        <p:nvSpPr>
          <p:cNvPr id="71" name="TextBox 70"/>
          <p:cNvSpPr txBox="1"/>
          <p:nvPr/>
        </p:nvSpPr>
        <p:spPr>
          <a:xfrm flipH="1">
            <a:off x="655500" y="2478528"/>
            <a:ext cx="22522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914400"/>
            <a:r>
              <a:rPr lang="uk-UA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erif" panose="00000500000000000000" pitchFamily="50" charset="0"/>
              </a:rPr>
              <a:t>Національна гвардія України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innytsia Serif" panose="00000500000000000000" pitchFamily="50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675733" y="4462389"/>
            <a:ext cx="2066796" cy="5578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innytsia Serif" panose="00000500000000000000" pitchFamily="50" charset="0"/>
              </a:rPr>
              <a:t>Інші військові формування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innytsia Serif" panose="00000500000000000000" pitchFamily="50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4084" y="1878678"/>
            <a:ext cx="22071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914400"/>
            <a:r>
              <a:rPr lang="uk-UA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erif" panose="00000500000000000000" pitchFamily="50" charset="0"/>
              </a:rPr>
              <a:t>Збройні Сили України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innytsia Serif" panose="00000500000000000000" pitchFamily="50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840500" y="3928990"/>
            <a:ext cx="1737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innytsia Serif" panose="00000500000000000000" pitchFamily="50" charset="0"/>
              </a:rPr>
              <a:t>ДСНС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innytsia Serif" panose="00000500000000000000" pitchFamily="50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5502" y="3119718"/>
            <a:ext cx="22522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914400"/>
            <a:r>
              <a:rPr lang="uk-UA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Vinnytsia Serif" panose="00000500000000000000" pitchFamily="50" charset="0"/>
              </a:rPr>
              <a:t>Правоохоронні органи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innytsia Serif" panose="00000500000000000000" pitchFamily="50" charset="0"/>
            </a:endParaRPr>
          </a:p>
        </p:txBody>
      </p:sp>
      <p:sp>
        <p:nvSpPr>
          <p:cNvPr id="63" name="Полилиния 38">
            <a:extLst>
              <a:ext uri="{FF2B5EF4-FFF2-40B4-BE49-F238E27FC236}">
                <a16:creationId xmlns:a16="http://schemas.microsoft.com/office/drawing/2014/main" id="{6CEE5060-7511-48CA-8803-58D5065E37E3}"/>
              </a:ext>
            </a:extLst>
          </p:cNvPr>
          <p:cNvSpPr/>
          <p:nvPr/>
        </p:nvSpPr>
        <p:spPr>
          <a:xfrm>
            <a:off x="6760629" y="2245132"/>
            <a:ext cx="1553306" cy="525635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9BBB59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484871" rIns="693754" bIns="193263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3">
            <a:extLst>
              <a:ext uri="{FF2B5EF4-FFF2-40B4-BE49-F238E27FC236}">
                <a16:creationId xmlns:a16="http://schemas.microsoft.com/office/drawing/2014/main" id="{22535D24-084D-4597-A956-F7A221704FCE}"/>
              </a:ext>
            </a:extLst>
          </p:cNvPr>
          <p:cNvSpPr/>
          <p:nvPr/>
        </p:nvSpPr>
        <p:spPr>
          <a:xfrm>
            <a:off x="6752392" y="2222302"/>
            <a:ext cx="156154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050" b="1" dirty="0">
                <a:latin typeface="Vinnytsia Serif" panose="00000500000000000000" pitchFamily="50" charset="0"/>
              </a:rPr>
              <a:t>БПЛА </a:t>
            </a:r>
            <a:br>
              <a:rPr lang="uk-UA" sz="1050" b="1" dirty="0">
                <a:latin typeface="Vinnytsia Serif" panose="00000500000000000000" pitchFamily="50" charset="0"/>
              </a:rPr>
            </a:br>
            <a:r>
              <a:rPr lang="uk-UA" sz="1050" b="1" dirty="0">
                <a:latin typeface="Vinnytsia Serif" panose="00000500000000000000" pitchFamily="50" charset="0"/>
              </a:rPr>
              <a:t>(</a:t>
            </a:r>
            <a:r>
              <a:rPr lang="en-US" sz="900" b="1" dirty="0">
                <a:latin typeface="Vinnytsia Serif" panose="00000500000000000000" pitchFamily="50" charset="0"/>
              </a:rPr>
              <a:t>DJI Mavic 3T</a:t>
            </a:r>
            <a:r>
              <a:rPr lang="uk-UA" sz="900" b="1" dirty="0">
                <a:latin typeface="Vinnytsia Serif" panose="00000500000000000000" pitchFamily="50" charset="0"/>
              </a:rPr>
              <a:t>,</a:t>
            </a:r>
            <a:br>
              <a:rPr lang="uk-UA" sz="900" b="1" dirty="0">
                <a:latin typeface="Vinnytsia Serif" panose="00000500000000000000" pitchFamily="50" charset="0"/>
              </a:rPr>
            </a:br>
            <a:r>
              <a:rPr lang="en-US" sz="900" b="1" dirty="0">
                <a:latin typeface="Vinnytsia Serif" panose="00000500000000000000" pitchFamily="50" charset="0"/>
              </a:rPr>
              <a:t>FPV</a:t>
            </a:r>
            <a:r>
              <a:rPr lang="uk-UA" sz="900" b="1" dirty="0">
                <a:latin typeface="Vinnytsia Serif" panose="00000500000000000000" pitchFamily="50" charset="0"/>
              </a:rPr>
              <a:t>,</a:t>
            </a:r>
            <a:r>
              <a:rPr lang="en-US" sz="900" b="1" dirty="0">
                <a:latin typeface="Vinnytsia Serif" panose="00000500000000000000" pitchFamily="50" charset="0"/>
              </a:rPr>
              <a:t> </a:t>
            </a:r>
            <a:r>
              <a:rPr lang="uk-UA" sz="900" b="1" dirty="0">
                <a:latin typeface="Vinnytsia Serif" panose="00000500000000000000" pitchFamily="50" charset="0"/>
              </a:rPr>
              <a:t>та </a:t>
            </a:r>
            <a:r>
              <a:rPr lang="en-US" sz="900" b="1" dirty="0">
                <a:latin typeface="Vinnytsia Serif" panose="00000500000000000000" pitchFamily="50" charset="0"/>
              </a:rPr>
              <a:t>I</a:t>
            </a:r>
            <a:r>
              <a:rPr lang="uk-UA" sz="900" b="1" dirty="0">
                <a:latin typeface="Vinnytsia Serif" panose="00000500000000000000" pitchFamily="50" charset="0"/>
              </a:rPr>
              <a:t>н.) 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4CE72E3-7C95-48C2-895B-97F656FF3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64" y="2248430"/>
            <a:ext cx="591347" cy="522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168" name="Полилиния 167"/>
          <p:cNvSpPr/>
          <p:nvPr/>
        </p:nvSpPr>
        <p:spPr>
          <a:xfrm>
            <a:off x="5164247" y="1917278"/>
            <a:ext cx="1553306" cy="525635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16A085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484871" rIns="693754" bIns="193263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ctangle 23">
            <a:extLst>
              <a:ext uri="{FF2B5EF4-FFF2-40B4-BE49-F238E27FC236}">
                <a16:creationId xmlns:a16="http://schemas.microsoft.com/office/drawing/2014/main" id="{2105CCBF-CD81-462C-826D-2B052C828AFE}"/>
              </a:ext>
            </a:extLst>
          </p:cNvPr>
          <p:cNvSpPr/>
          <p:nvPr/>
        </p:nvSpPr>
        <p:spPr>
          <a:xfrm>
            <a:off x="5527121" y="2002507"/>
            <a:ext cx="135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latin typeface="Vinnytsia Serif" panose="00000500000000000000" pitchFamily="50" charset="0"/>
              </a:rPr>
              <a:t>Транспортні засоби</a:t>
            </a:r>
            <a:endParaRPr lang="ru-RU" sz="105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35A95D09-4875-40A5-A05F-A7CDF2E14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34" y="1942804"/>
            <a:ext cx="599949" cy="482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171" name="Полилиния 170"/>
          <p:cNvSpPr/>
          <p:nvPr/>
        </p:nvSpPr>
        <p:spPr>
          <a:xfrm>
            <a:off x="3409581" y="2097513"/>
            <a:ext cx="1536203" cy="525660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193263" rIns="693754" bIns="484871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Полилиния 38">
            <a:extLst>
              <a:ext uri="{FF2B5EF4-FFF2-40B4-BE49-F238E27FC236}">
                <a16:creationId xmlns:a16="http://schemas.microsoft.com/office/drawing/2014/main" id="{6CEE5060-7511-48CA-8803-58D5065E37E3}"/>
              </a:ext>
            </a:extLst>
          </p:cNvPr>
          <p:cNvSpPr/>
          <p:nvPr/>
        </p:nvSpPr>
        <p:spPr>
          <a:xfrm>
            <a:off x="2878610" y="2861677"/>
            <a:ext cx="1537200" cy="541870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2B3D4F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484871" rIns="693754" bIns="193263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ectangle 23">
            <a:extLst>
              <a:ext uri="{FF2B5EF4-FFF2-40B4-BE49-F238E27FC236}">
                <a16:creationId xmlns:a16="http://schemas.microsoft.com/office/drawing/2014/main" id="{22535D24-084D-4597-A956-F7A221704FCE}"/>
              </a:ext>
            </a:extLst>
          </p:cNvPr>
          <p:cNvSpPr/>
          <p:nvPr/>
        </p:nvSpPr>
        <p:spPr>
          <a:xfrm>
            <a:off x="3243680" y="3011967"/>
            <a:ext cx="11778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050" b="1" dirty="0">
                <a:latin typeface="Vinnytsia Serif" panose="00000500000000000000" pitchFamily="50" charset="0"/>
              </a:rPr>
              <a:t>Озброєння</a:t>
            </a:r>
            <a:endParaRPr lang="en-US" sz="105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sp>
        <p:nvSpPr>
          <p:cNvPr id="177" name="Полилиния 38">
            <a:extLst>
              <a:ext uri="{FF2B5EF4-FFF2-40B4-BE49-F238E27FC236}">
                <a16:creationId xmlns:a16="http://schemas.microsoft.com/office/drawing/2014/main" id="{6CEE5060-7511-48CA-8803-58D5065E37E3}"/>
              </a:ext>
            </a:extLst>
          </p:cNvPr>
          <p:cNvSpPr/>
          <p:nvPr/>
        </p:nvSpPr>
        <p:spPr>
          <a:xfrm>
            <a:off x="7057301" y="2898362"/>
            <a:ext cx="1553306" cy="525635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484871" rIns="693754" bIns="193263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23">
            <a:extLst>
              <a:ext uri="{FF2B5EF4-FFF2-40B4-BE49-F238E27FC236}">
                <a16:creationId xmlns:a16="http://schemas.microsoft.com/office/drawing/2014/main" id="{22535D24-084D-4597-A956-F7A221704FCE}"/>
              </a:ext>
            </a:extLst>
          </p:cNvPr>
          <p:cNvSpPr/>
          <p:nvPr/>
        </p:nvSpPr>
        <p:spPr>
          <a:xfrm>
            <a:off x="7292878" y="2876957"/>
            <a:ext cx="13085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050" b="1" dirty="0">
                <a:latin typeface="Vinnytsia Serif" panose="00000500000000000000" pitchFamily="50" charset="0"/>
              </a:rPr>
              <a:t>Засоби РЕБ, зв</a:t>
            </a:r>
            <a:r>
              <a:rPr lang="ru-UA" sz="1050" b="1" dirty="0">
                <a:latin typeface="Vinnytsia Serif" panose="00000500000000000000" pitchFamily="50" charset="0"/>
              </a:rPr>
              <a:t>’</a:t>
            </a:r>
            <a:r>
              <a:rPr lang="uk-UA" sz="1050" b="1" dirty="0" err="1">
                <a:latin typeface="Vinnytsia Serif" panose="00000500000000000000" pitchFamily="50" charset="0"/>
              </a:rPr>
              <a:t>язку</a:t>
            </a:r>
            <a:r>
              <a:rPr lang="uk-UA" sz="1050" b="1" dirty="0">
                <a:latin typeface="Vinnytsia Serif" panose="00000500000000000000" pitchFamily="50" charset="0"/>
              </a:rPr>
              <a:t> та розвідки</a:t>
            </a:r>
            <a:endParaRPr lang="en-US" sz="105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sp>
        <p:nvSpPr>
          <p:cNvPr id="178" name="Полилиния 38">
            <a:extLst>
              <a:ext uri="{FF2B5EF4-FFF2-40B4-BE49-F238E27FC236}">
                <a16:creationId xmlns:a16="http://schemas.microsoft.com/office/drawing/2014/main" id="{6CEE5060-7511-48CA-8803-58D5065E37E3}"/>
              </a:ext>
            </a:extLst>
          </p:cNvPr>
          <p:cNvSpPr/>
          <p:nvPr/>
        </p:nvSpPr>
        <p:spPr>
          <a:xfrm>
            <a:off x="7360704" y="4404423"/>
            <a:ext cx="1553306" cy="525635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4B2C50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484871" rIns="693754" bIns="193263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23">
            <a:extLst>
              <a:ext uri="{FF2B5EF4-FFF2-40B4-BE49-F238E27FC236}">
                <a16:creationId xmlns:a16="http://schemas.microsoft.com/office/drawing/2014/main" id="{22535D24-084D-4597-A956-F7A221704FCE}"/>
              </a:ext>
            </a:extLst>
          </p:cNvPr>
          <p:cNvSpPr/>
          <p:nvPr/>
        </p:nvSpPr>
        <p:spPr>
          <a:xfrm>
            <a:off x="7633245" y="4376572"/>
            <a:ext cx="13085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050" b="1" dirty="0">
                <a:latin typeface="Vinnytsia Serif" panose="00000500000000000000" pitchFamily="50" charset="0"/>
              </a:rPr>
              <a:t>Інша </a:t>
            </a:r>
            <a:endParaRPr lang="ru-UA" sz="1050" b="1" dirty="0">
              <a:latin typeface="Vinnytsia Serif" panose="00000500000000000000" pitchFamily="50" charset="0"/>
            </a:endParaRPr>
          </a:p>
          <a:p>
            <a:pPr algn="r"/>
            <a:r>
              <a:rPr lang="uk-UA" sz="1050" b="1" dirty="0">
                <a:latin typeface="Vinnytsia Serif" panose="00000500000000000000" pitchFamily="50" charset="0"/>
              </a:rPr>
              <a:t>військова техніка</a:t>
            </a:r>
            <a:endParaRPr lang="en-US" sz="105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ABD38157-B8F6-45D8-8609-006A6776D8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32" y="4279884"/>
            <a:ext cx="683542" cy="604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026" name="Picture 2" descr="210,300+ Armed Forces Icon Stock Illustrations, Royalty-Fre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613" b="54707" l="38476" r="47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44476" r="51524" b="44156"/>
          <a:stretch/>
        </p:blipFill>
        <p:spPr bwMode="auto">
          <a:xfrm>
            <a:off x="2864774" y="2883068"/>
            <a:ext cx="647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10,300+ Armed Forces Icon Stock Illustrations, Royalty-Free Vector  Graphics &amp; Clip Art - iStock | Military badge, Eagle ic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076" b="26225" l="53736" r="63148"/>
                    </a14:imgEffect>
                    <a14:imgEffect>
                      <a14:sharpenSoften amount="2000"/>
                    </a14:imgEffect>
                    <a14:imgEffect>
                      <a14:saturation sat="0"/>
                    </a14:imgEffect>
                    <a14:imgEffect>
                      <a14:brightnessContrast bright="49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59" t="15932" r="35675" b="72631"/>
          <a:stretch/>
        </p:blipFill>
        <p:spPr bwMode="auto">
          <a:xfrm>
            <a:off x="7022868" y="2844541"/>
            <a:ext cx="641531" cy="6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Полилиния 38">
            <a:extLst>
              <a:ext uri="{FF2B5EF4-FFF2-40B4-BE49-F238E27FC236}">
                <a16:creationId xmlns:a16="http://schemas.microsoft.com/office/drawing/2014/main" id="{6CEE5060-7511-48CA-8803-58D5065E37E3}"/>
              </a:ext>
            </a:extLst>
          </p:cNvPr>
          <p:cNvSpPr/>
          <p:nvPr/>
        </p:nvSpPr>
        <p:spPr>
          <a:xfrm>
            <a:off x="7388511" y="3704871"/>
            <a:ext cx="1553306" cy="525635"/>
          </a:xfrm>
          <a:custGeom>
            <a:avLst/>
            <a:gdLst>
              <a:gd name="connsiteX0" fmla="*/ 0 w 1668303"/>
              <a:gd name="connsiteY0" fmla="*/ 116643 h 1166431"/>
              <a:gd name="connsiteX1" fmla="*/ 116643 w 1668303"/>
              <a:gd name="connsiteY1" fmla="*/ 0 h 1166431"/>
              <a:gd name="connsiteX2" fmla="*/ 1551660 w 1668303"/>
              <a:gd name="connsiteY2" fmla="*/ 0 h 1166431"/>
              <a:gd name="connsiteX3" fmla="*/ 1668303 w 1668303"/>
              <a:gd name="connsiteY3" fmla="*/ 116643 h 1166431"/>
              <a:gd name="connsiteX4" fmla="*/ 1668303 w 1668303"/>
              <a:gd name="connsiteY4" fmla="*/ 1049788 h 1166431"/>
              <a:gd name="connsiteX5" fmla="*/ 1551660 w 1668303"/>
              <a:gd name="connsiteY5" fmla="*/ 1166431 h 1166431"/>
              <a:gd name="connsiteX6" fmla="*/ 116643 w 1668303"/>
              <a:gd name="connsiteY6" fmla="*/ 1166431 h 1166431"/>
              <a:gd name="connsiteX7" fmla="*/ 0 w 1668303"/>
              <a:gd name="connsiteY7" fmla="*/ 1049788 h 1166431"/>
              <a:gd name="connsiteX8" fmla="*/ 0 w 1668303"/>
              <a:gd name="connsiteY8" fmla="*/ 116643 h 116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8303" h="1166431">
                <a:moveTo>
                  <a:pt x="0" y="116643"/>
                </a:moveTo>
                <a:cubicBezTo>
                  <a:pt x="0" y="52223"/>
                  <a:pt x="52223" y="0"/>
                  <a:pt x="116643" y="0"/>
                </a:cubicBezTo>
                <a:lnTo>
                  <a:pt x="1551660" y="0"/>
                </a:lnTo>
                <a:cubicBezTo>
                  <a:pt x="1616080" y="0"/>
                  <a:pt x="1668303" y="52223"/>
                  <a:pt x="1668303" y="116643"/>
                </a:cubicBezTo>
                <a:lnTo>
                  <a:pt x="1668303" y="1049788"/>
                </a:lnTo>
                <a:cubicBezTo>
                  <a:pt x="1668303" y="1114208"/>
                  <a:pt x="1616080" y="1166431"/>
                  <a:pt x="1551660" y="1166431"/>
                </a:cubicBezTo>
                <a:lnTo>
                  <a:pt x="116643" y="1166431"/>
                </a:lnTo>
                <a:cubicBezTo>
                  <a:pt x="52223" y="1166431"/>
                  <a:pt x="0" y="1114208"/>
                  <a:pt x="0" y="1049788"/>
                </a:cubicBezTo>
                <a:lnTo>
                  <a:pt x="0" y="11664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C0392B"/>
            </a:solidFill>
            <a:prstDash val="solid"/>
            <a:miter lim="800000"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263" tIns="484871" rIns="693754" bIns="193263" numCol="1" spcCol="1270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3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23">
            <a:extLst>
              <a:ext uri="{FF2B5EF4-FFF2-40B4-BE49-F238E27FC236}">
                <a16:creationId xmlns:a16="http://schemas.microsoft.com/office/drawing/2014/main" id="{22535D24-084D-4597-A956-F7A221704FCE}"/>
              </a:ext>
            </a:extLst>
          </p:cNvPr>
          <p:cNvSpPr/>
          <p:nvPr/>
        </p:nvSpPr>
        <p:spPr>
          <a:xfrm>
            <a:off x="3750169" y="2145077"/>
            <a:ext cx="12292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UA" sz="1050" b="1" dirty="0">
                <a:latin typeface="Vinnytsia Serif" panose="00000500000000000000" pitchFamily="50" charset="0"/>
              </a:rPr>
              <a:t>Автопаливозаправники</a:t>
            </a:r>
            <a:endParaRPr lang="en-US" sz="1050" b="1" dirty="0">
              <a:solidFill>
                <a:srgbClr val="C00000"/>
              </a:solidFill>
              <a:latin typeface="Vinnytsia Serif" panose="00000500000000000000" pitchFamily="50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954" b="43395" l="92461" r="94445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l="92213" t="38399" r="5307" b="56050"/>
          <a:stretch/>
        </p:blipFill>
        <p:spPr>
          <a:xfrm>
            <a:off x="3360752" y="2217951"/>
            <a:ext cx="715852" cy="451168"/>
          </a:xfrm>
          <a:prstGeom prst="rect">
            <a:avLst/>
          </a:prstGeom>
        </p:spPr>
      </p:pic>
      <p:sp>
        <p:nvSpPr>
          <p:cNvPr id="172" name="Rectangle 23">
            <a:extLst>
              <a:ext uri="{FF2B5EF4-FFF2-40B4-BE49-F238E27FC236}">
                <a16:creationId xmlns:a16="http://schemas.microsoft.com/office/drawing/2014/main" id="{2105CCBF-CD81-462C-826D-2B052C828AFE}"/>
              </a:ext>
            </a:extLst>
          </p:cNvPr>
          <p:cNvSpPr/>
          <p:nvPr/>
        </p:nvSpPr>
        <p:spPr>
          <a:xfrm>
            <a:off x="7946821" y="3667422"/>
            <a:ext cx="10402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latin typeface="Vinnytsia Serif" panose="00000500000000000000" pitchFamily="50" charset="0"/>
              </a:rPr>
              <a:t>Джерела резервного живлення</a:t>
            </a:r>
          </a:p>
        </p:txBody>
      </p: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953EA2E8-7280-4255-839C-13F63C704B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34" y="3675681"/>
            <a:ext cx="583246" cy="5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184" name="Полилиния 183"/>
          <p:cNvSpPr/>
          <p:nvPr/>
        </p:nvSpPr>
        <p:spPr>
          <a:xfrm>
            <a:off x="1262190" y="1313285"/>
            <a:ext cx="7758731" cy="503754"/>
          </a:xfrm>
          <a:custGeom>
            <a:avLst/>
            <a:gdLst>
              <a:gd name="connsiteX0" fmla="*/ 0 w 1057709"/>
              <a:gd name="connsiteY0" fmla="*/ 37091 h 370912"/>
              <a:gd name="connsiteX1" fmla="*/ 37091 w 1057709"/>
              <a:gd name="connsiteY1" fmla="*/ 0 h 370912"/>
              <a:gd name="connsiteX2" fmla="*/ 1020618 w 1057709"/>
              <a:gd name="connsiteY2" fmla="*/ 0 h 370912"/>
              <a:gd name="connsiteX3" fmla="*/ 1057709 w 1057709"/>
              <a:gd name="connsiteY3" fmla="*/ 37091 h 370912"/>
              <a:gd name="connsiteX4" fmla="*/ 1057709 w 1057709"/>
              <a:gd name="connsiteY4" fmla="*/ 333821 h 370912"/>
              <a:gd name="connsiteX5" fmla="*/ 1020618 w 1057709"/>
              <a:gd name="connsiteY5" fmla="*/ 370912 h 370912"/>
              <a:gd name="connsiteX6" fmla="*/ 37091 w 1057709"/>
              <a:gd name="connsiteY6" fmla="*/ 370912 h 370912"/>
              <a:gd name="connsiteX7" fmla="*/ 0 w 1057709"/>
              <a:gd name="connsiteY7" fmla="*/ 333821 h 370912"/>
              <a:gd name="connsiteX8" fmla="*/ 0 w 1057709"/>
              <a:gd name="connsiteY8" fmla="*/ 37091 h 37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709" h="370912">
                <a:moveTo>
                  <a:pt x="0" y="37091"/>
                </a:moveTo>
                <a:cubicBezTo>
                  <a:pt x="0" y="16606"/>
                  <a:pt x="16606" y="0"/>
                  <a:pt x="37091" y="0"/>
                </a:cubicBezTo>
                <a:lnTo>
                  <a:pt x="1020618" y="0"/>
                </a:lnTo>
                <a:cubicBezTo>
                  <a:pt x="1041103" y="0"/>
                  <a:pt x="1057709" y="16606"/>
                  <a:pt x="1057709" y="37091"/>
                </a:cubicBezTo>
                <a:lnTo>
                  <a:pt x="1057709" y="333821"/>
                </a:lnTo>
                <a:cubicBezTo>
                  <a:pt x="1057709" y="354306"/>
                  <a:pt x="1041103" y="370912"/>
                  <a:pt x="1020618" y="370912"/>
                </a:cubicBezTo>
                <a:lnTo>
                  <a:pt x="37091" y="370912"/>
                </a:lnTo>
                <a:cubicBezTo>
                  <a:pt x="16606" y="370912"/>
                  <a:pt x="0" y="354306"/>
                  <a:pt x="0" y="333821"/>
                </a:cubicBezTo>
                <a:lnTo>
                  <a:pt x="0" y="37091"/>
                </a:lnTo>
                <a:close/>
              </a:path>
            </a:pathLst>
          </a:custGeom>
          <a:solidFill>
            <a:srgbClr val="9DC3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24" tIns="71824" rIns="71824" bIns="71824" numCol="1" spcCol="1270" anchor="ctr" anchorCtr="0">
            <a:noAutofit/>
          </a:bodyPr>
          <a:lstStyle/>
          <a:p>
            <a:pPr algn="ctr" defTabSz="711200">
              <a:lnSpc>
                <a:spcPts val="1600"/>
              </a:lnSpc>
            </a:pPr>
            <a:r>
              <a:rPr lang="ru-RU" sz="2000" b="1" u="sng" dirty="0">
                <a:solidFill>
                  <a:srgbClr val="C00000"/>
                </a:solidFill>
                <a:latin typeface="Vinnytsia Sans" panose="00000500000000000000" pitchFamily="50" charset="0"/>
              </a:rPr>
              <a:t>725,0 млн. грн.</a:t>
            </a:r>
            <a:r>
              <a:rPr lang="ru-RU" sz="1600" u="sng" dirty="0">
                <a:solidFill>
                  <a:schemeClr val="tx1"/>
                </a:solidFill>
                <a:latin typeface="Vinnytsia Sans" panose="00000500000000000000" pitchFamily="50" charset="0"/>
              </a:rPr>
              <a:t>, </a:t>
            </a:r>
          </a:p>
          <a:p>
            <a:pPr algn="ctr" defTabSz="711200">
              <a:lnSpc>
                <a:spcPts val="1600"/>
              </a:lnSpc>
            </a:pPr>
            <a:r>
              <a:rPr lang="ru-RU" sz="1600" dirty="0" err="1">
                <a:solidFill>
                  <a:schemeClr val="tx1"/>
                </a:solidFill>
                <a:latin typeface="Vinnytsia Sans" panose="00000500000000000000" pitchFamily="50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 становить </a:t>
            </a:r>
            <a:r>
              <a:rPr lang="ru-RU" sz="1600" b="1" dirty="0">
                <a:solidFill>
                  <a:srgbClr val="C00000"/>
                </a:solidFill>
                <a:latin typeface="Vinnytsia Sans" panose="00000500000000000000" pitchFamily="50" charset="0"/>
              </a:rPr>
              <a:t>16,0% </a:t>
            </a:r>
            <a:r>
              <a:rPr lang="ru-RU" sz="1600" dirty="0" err="1">
                <a:solidFill>
                  <a:schemeClr val="tx1"/>
                </a:solidFill>
                <a:latin typeface="Vinnytsia Sans" panose="00000500000000000000" pitchFamily="50" charset="0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Vinnytsia Sans" panose="00000500000000000000" pitchFamily="50" charset="0"/>
              </a:rPr>
              <a:t>видатків бюджету за рахунок власних доходів</a:t>
            </a:r>
            <a:endParaRPr lang="uk-UA" dirty="0">
              <a:solidFill>
                <a:schemeClr val="tx1"/>
              </a:solidFill>
              <a:latin typeface="Vinnytsia Sans" panose="00000500000000000000" pitchFamily="50" charset="0"/>
            </a:endParaRPr>
          </a:p>
        </p:txBody>
      </p:sp>
      <p:pic>
        <p:nvPicPr>
          <p:cNvPr id="1036" name="Picture 12" descr="https://upload.wikimedia.org/wikipedia/commons/thumb/9/9a/%D0%95%D0%BC%D0%B1%D0%BB%D0%B5%D0%BC%D0%B0_%D0%97%D0%A1%D0%A3.png/1024px-%D0%95%D0%BC%D0%B1%D0%BB%D0%B5%D0%BC%D0%B0_%D0%97%D0%A1%D0%A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0" y="188184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айл:Emblem of the National Guard of Ukraine.sv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4720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Государственная служба по чрезвычайным ситуациям Украины Чернигов Цивільний  захист ДСНС України, Территория Украины, угол, пожарный, другие png |  PNGWi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6" r="14545"/>
          <a:stretch/>
        </p:blipFill>
        <p:spPr bwMode="auto">
          <a:xfrm>
            <a:off x="192002" y="3814483"/>
            <a:ext cx="54670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0" descr="Файл:Геральдичний знак - емблема МВС України.sv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" y="3086827"/>
            <a:ext cx="651985" cy="65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Шеврон ЗСУ Загальновійськовий з тризубом об'ємний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4479" y="4463236"/>
            <a:ext cx="609909" cy="6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55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B8984B65EDF0C499E37BBDE7B2C42C1" ma:contentTypeVersion="0" ma:contentTypeDescription="Створення нового документа." ma:contentTypeScope="" ma:versionID="1c046513436e41c2d344c6b2fcfcc7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6c1214ede72f45502cafdd67aec15b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 ma:readOnly="true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9BAA8-0A38-4D93-A2BC-C03C71C1F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122EC3-5AF0-4432-87D0-83018ABBD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831CA-9915-4096-BD02-0B4C1CEC3B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23376</TotalTime>
  <Words>1210</Words>
  <Application>Microsoft Office PowerPoint</Application>
  <PresentationFormat>Экран (16:9)</PresentationFormat>
  <Paragraphs>318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Trebuchet MS</vt:lpstr>
      <vt:lpstr>Vinnytsia City</vt:lpstr>
      <vt:lpstr>Vinnytsia Sans</vt:lpstr>
      <vt:lpstr>Vinnytsia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Мірчук Сергій Валерійович</dc:creator>
  <cp:lastModifiedBy>Мельник Катерина Максимівна</cp:lastModifiedBy>
  <cp:revision>823</cp:revision>
  <cp:lastPrinted>2024-11-21T11:11:15Z</cp:lastPrinted>
  <dcterms:created xsi:type="dcterms:W3CDTF">2020-06-23T09:28:56Z</dcterms:created>
  <dcterms:modified xsi:type="dcterms:W3CDTF">2024-11-25T14:52:16Z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0x010100FB8984B65EDF0C499E37BBDE7B2C42C1</vt:lpwstr>
  </property>
</Properties>
</file>